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1" r:id="rId7"/>
    <p:sldId id="262" r:id="rId8"/>
    <p:sldId id="263" r:id="rId9"/>
    <p:sldId id="300" r:id="rId10"/>
    <p:sldId id="307" r:id="rId11"/>
    <p:sldId id="264" r:id="rId12"/>
    <p:sldId id="266" r:id="rId13"/>
    <p:sldId id="267" r:id="rId14"/>
    <p:sldId id="268" r:id="rId15"/>
    <p:sldId id="269" r:id="rId16"/>
    <p:sldId id="309" r:id="rId17"/>
    <p:sldId id="270" r:id="rId18"/>
    <p:sldId id="271" r:id="rId19"/>
    <p:sldId id="272" r:id="rId20"/>
    <p:sldId id="273" r:id="rId21"/>
    <p:sldId id="276" r:id="rId22"/>
    <p:sldId id="277" r:id="rId23"/>
    <p:sldId id="278" r:id="rId24"/>
    <p:sldId id="279" r:id="rId25"/>
    <p:sldId id="280" r:id="rId26"/>
    <p:sldId id="281" r:id="rId27"/>
    <p:sldId id="274" r:id="rId28"/>
    <p:sldId id="282" r:id="rId29"/>
    <p:sldId id="275" r:id="rId30"/>
    <p:sldId id="283" r:id="rId31"/>
    <p:sldId id="284" r:id="rId32"/>
    <p:sldId id="285" r:id="rId33"/>
    <p:sldId id="286" r:id="rId34"/>
    <p:sldId id="287" r:id="rId35"/>
    <p:sldId id="288" r:id="rId36"/>
    <p:sldId id="289" r:id="rId37"/>
    <p:sldId id="290" r:id="rId38"/>
    <p:sldId id="295" r:id="rId39"/>
    <p:sldId id="296" r:id="rId40"/>
    <p:sldId id="298" r:id="rId41"/>
    <p:sldId id="308" r:id="rId42"/>
    <p:sldId id="299" r:id="rId43"/>
    <p:sldId id="291" r:id="rId44"/>
    <p:sldId id="292" r:id="rId45"/>
    <p:sldId id="293" r:id="rId46"/>
    <p:sldId id="294" r:id="rId47"/>
    <p:sldId id="297" r:id="rId48"/>
    <p:sldId id="301" r:id="rId49"/>
    <p:sldId id="302" r:id="rId50"/>
    <p:sldId id="304" r:id="rId51"/>
    <p:sldId id="305" r:id="rId52"/>
    <p:sldId id="306" r:id="rId53"/>
    <p:sldId id="30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94660"/>
  </p:normalViewPr>
  <p:slideViewPr>
    <p:cSldViewPr>
      <p:cViewPr>
        <p:scale>
          <a:sx n="70" d="100"/>
          <a:sy n="70" d="100"/>
        </p:scale>
        <p:origin x="-2220" y="-8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D7704222-8C60-41EC-87ED-0FE79265151D}" type="datetimeFigureOut">
              <a:rPr lang="en-US" smtClean="0"/>
              <a:pPr/>
              <a:t>9/21/2018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84152B-0E98-49E7-B9CC-FE2BE6ABA0A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704222-8C60-41EC-87ED-0FE79265151D}" type="datetimeFigureOut">
              <a:rPr lang="en-US" smtClean="0"/>
              <a:pPr/>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4152B-0E98-49E7-B9CC-FE2BE6ABA0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704222-8C60-41EC-87ED-0FE79265151D}" type="datetimeFigureOut">
              <a:rPr lang="en-US" smtClean="0"/>
              <a:pPr/>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4152B-0E98-49E7-B9CC-FE2BE6ABA0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704222-8C60-41EC-87ED-0FE79265151D}" type="datetimeFigureOut">
              <a:rPr lang="en-US" smtClean="0"/>
              <a:pPr/>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4152B-0E98-49E7-B9CC-FE2BE6ABA0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704222-8C60-41EC-87ED-0FE79265151D}" type="datetimeFigureOut">
              <a:rPr lang="en-US" smtClean="0"/>
              <a:pPr/>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84152B-0E98-49E7-B9CC-FE2BE6ABA0A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704222-8C60-41EC-87ED-0FE79265151D}" type="datetimeFigureOut">
              <a:rPr lang="en-US" smtClean="0"/>
              <a:pPr/>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4152B-0E98-49E7-B9CC-FE2BE6ABA0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704222-8C60-41EC-87ED-0FE79265151D}" type="datetimeFigureOut">
              <a:rPr lang="en-US" smtClean="0"/>
              <a:pPr/>
              <a:t>9/21/2018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84152B-0E98-49E7-B9CC-FE2BE6ABA0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704222-8C60-41EC-87ED-0FE79265151D}" type="datetimeFigureOut">
              <a:rPr lang="en-US" smtClean="0"/>
              <a:pPr/>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84152B-0E98-49E7-B9CC-FE2BE6ABA0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04222-8C60-41EC-87ED-0FE79265151D}" type="datetimeFigureOut">
              <a:rPr lang="en-US" smtClean="0"/>
              <a:pPr/>
              <a:t>9/21/2018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84152B-0E98-49E7-B9CC-FE2BE6ABA0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704222-8C60-41EC-87ED-0FE79265151D}" type="datetimeFigureOut">
              <a:rPr lang="en-US" smtClean="0"/>
              <a:pPr/>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4152B-0E98-49E7-B9CC-FE2BE6ABA0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704222-8C60-41EC-87ED-0FE79265151D}" type="datetimeFigureOut">
              <a:rPr lang="en-US" smtClean="0"/>
              <a:pPr/>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4152B-0E98-49E7-B9CC-FE2BE6ABA0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7704222-8C60-41EC-87ED-0FE79265151D}" type="datetimeFigureOut">
              <a:rPr lang="en-US" smtClean="0"/>
              <a:pPr/>
              <a:t>9/21/2018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D84152B-0E98-49E7-B9CC-FE2BE6ABA0A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coloradohistoricnewspapers.org/" TargetMode="External"/><Relationship Id="rId3" Type="http://schemas.openxmlformats.org/officeDocument/2006/relationships/hyperlink" Target="http://www.digitalvaults.org/" TargetMode="External"/><Relationship Id="rId7" Type="http://schemas.openxmlformats.org/officeDocument/2006/relationships/hyperlink" Target="http://www.historycolorado.org/" TargetMode="External"/><Relationship Id="rId2" Type="http://schemas.openxmlformats.org/officeDocument/2006/relationships/hyperlink" Target="http://www.loc.gov/" TargetMode="External"/><Relationship Id="rId1" Type="http://schemas.openxmlformats.org/officeDocument/2006/relationships/slideLayout" Target="../slideLayouts/slideLayout2.xml"/><Relationship Id="rId6" Type="http://schemas.openxmlformats.org/officeDocument/2006/relationships/hyperlink" Target="http://www.americanjourneys.org/" TargetMode="External"/><Relationship Id="rId5" Type="http://schemas.openxmlformats.org/officeDocument/2006/relationships/hyperlink" Target="http://www.ourdocuments.gov/" TargetMode="External"/><Relationship Id="rId10" Type="http://schemas.openxmlformats.org/officeDocument/2006/relationships/hyperlink" Target="http://www.nationalhistorydayincolorado.org/" TargetMode="External"/><Relationship Id="rId4" Type="http://schemas.openxmlformats.org/officeDocument/2006/relationships/hyperlink" Target="http://www.archives.gov/" TargetMode="External"/><Relationship Id="rId9" Type="http://schemas.openxmlformats.org/officeDocument/2006/relationships/hyperlink" Target="http://www.nhddenver.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ationalhistorydayincolorado.org/" TargetMode="External"/><Relationship Id="rId2" Type="http://schemas.openxmlformats.org/officeDocument/2006/relationships/hyperlink" Target="http://www.nhddenver.org/" TargetMode="External"/><Relationship Id="rId1" Type="http://schemas.openxmlformats.org/officeDocument/2006/relationships/slideLayout" Target="../slideLayouts/slideLayout2.xml"/><Relationship Id="rId4" Type="http://schemas.openxmlformats.org/officeDocument/2006/relationships/hyperlink" Target="http://www.nhd.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7200" dirty="0">
                <a:solidFill>
                  <a:schemeClr val="bg1"/>
                </a:solidFill>
                <a:latin typeface="Baskerville Old Face" pitchFamily="18" charset="0"/>
              </a:rPr>
              <a:t>Welcome</a:t>
            </a:r>
          </a:p>
        </p:txBody>
      </p:sp>
      <p:sp>
        <p:nvSpPr>
          <p:cNvPr id="3" name="Subtitle 2"/>
          <p:cNvSpPr>
            <a:spLocks noGrp="1"/>
          </p:cNvSpPr>
          <p:nvPr>
            <p:ph type="subTitle" idx="1"/>
          </p:nvPr>
        </p:nvSpPr>
        <p:spPr>
          <a:xfrm>
            <a:off x="914400" y="2209800"/>
            <a:ext cx="7010400" cy="3733800"/>
          </a:xfrm>
        </p:spPr>
        <p:txBody>
          <a:bodyPr>
            <a:noAutofit/>
          </a:bodyPr>
          <a:lstStyle/>
          <a:p>
            <a:r>
              <a:rPr lang="en-US" sz="4800" dirty="0">
                <a:solidFill>
                  <a:schemeClr val="tx1"/>
                </a:solidFill>
                <a:latin typeface="Baskerville Old Face" pitchFamily="18" charset="0"/>
              </a:rPr>
              <a:t>To</a:t>
            </a:r>
          </a:p>
          <a:p>
            <a:r>
              <a:rPr lang="en-US" sz="6600" dirty="0">
                <a:solidFill>
                  <a:schemeClr val="tx1"/>
                </a:solidFill>
                <a:latin typeface="Baskerville Old Face" pitchFamily="18" charset="0"/>
              </a:rPr>
              <a:t>National History </a:t>
            </a:r>
          </a:p>
          <a:p>
            <a:r>
              <a:rPr lang="en-US" sz="6600" dirty="0">
                <a:solidFill>
                  <a:schemeClr val="tx1"/>
                </a:solidFill>
                <a:latin typeface="Baskerville Old Face" pitchFamily="18" charset="0"/>
              </a:rPr>
              <a:t>Day</a:t>
            </a:r>
          </a:p>
        </p:txBody>
      </p:sp>
    </p:spTree>
    <p:extLst>
      <p:ext uri="{BB962C8B-B14F-4D97-AF65-F5344CB8AC3E}">
        <p14:creationId xmlns:p14="http://schemas.microsoft.com/office/powerpoint/2010/main" val="2470978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709160"/>
          </a:xfrm>
        </p:spPr>
        <p:txBody>
          <a:bodyPr>
            <a:normAutofit fontScale="92500"/>
          </a:bodyPr>
          <a:lstStyle/>
          <a:p>
            <a:pPr marL="137160" indent="0" algn="ctr">
              <a:buNone/>
            </a:pPr>
            <a:r>
              <a:rPr lang="en-US" dirty="0">
                <a:latin typeface="Baskerville Old Face" pitchFamily="18" charset="0"/>
              </a:rPr>
              <a:t>Student Contract</a:t>
            </a:r>
          </a:p>
          <a:p>
            <a:pPr marL="137160" indent="0" algn="ctr">
              <a:buNone/>
            </a:pPr>
            <a:endParaRPr lang="en-US" dirty="0">
              <a:latin typeface="Baskerville Old Face" pitchFamily="18" charset="0"/>
            </a:endParaRPr>
          </a:p>
          <a:p>
            <a:pPr>
              <a:buFont typeface="Wingdings" pitchFamily="2" charset="2"/>
              <a:buChar char="Ø"/>
            </a:pPr>
            <a:r>
              <a:rPr lang="en-US" dirty="0">
                <a:latin typeface="Baskerville Old Face" pitchFamily="18" charset="0"/>
              </a:rPr>
              <a:t>Consider requiring students to sign a contract. </a:t>
            </a:r>
          </a:p>
          <a:p>
            <a:pPr lvl="1">
              <a:buFont typeface="Wingdings" pitchFamily="2" charset="2"/>
              <a:buChar char="Ø"/>
            </a:pPr>
            <a:r>
              <a:rPr lang="en-US" dirty="0">
                <a:latin typeface="Baskerville Old Face" pitchFamily="18" charset="0"/>
              </a:rPr>
              <a:t>Having students sign asks them to make a commitment, especially if they are a part of a group.</a:t>
            </a:r>
          </a:p>
          <a:p>
            <a:pPr lvl="1">
              <a:buFont typeface="Wingdings" pitchFamily="2" charset="2"/>
              <a:buChar char="Ø"/>
            </a:pPr>
            <a:r>
              <a:rPr lang="en-US" dirty="0">
                <a:latin typeface="Baskerville Old Face" pitchFamily="18" charset="0"/>
              </a:rPr>
              <a:t>Having parents sign ensures that students will be available for the competition.</a:t>
            </a:r>
          </a:p>
          <a:p>
            <a:pPr lvl="1">
              <a:buFont typeface="Wingdings" pitchFamily="2" charset="2"/>
              <a:buChar char="Ø"/>
            </a:pPr>
            <a:endParaRPr lang="en-US" dirty="0">
              <a:latin typeface="Baskerville Old Face" pitchFamily="18" charset="0"/>
            </a:endParaRPr>
          </a:p>
          <a:p>
            <a:pPr lvl="1">
              <a:buFont typeface="Wingdings" pitchFamily="2" charset="2"/>
              <a:buChar char="Ø"/>
            </a:pPr>
            <a:endParaRPr lang="en-US" dirty="0">
              <a:latin typeface="Baskerville Old Face" pitchFamily="18" charset="0"/>
            </a:endParaRPr>
          </a:p>
          <a:p>
            <a:pPr lvl="1">
              <a:buFont typeface="Wingdings" pitchFamily="2" charset="2"/>
              <a:buChar char="Ø"/>
            </a:pPr>
            <a:r>
              <a:rPr lang="en-US" dirty="0">
                <a:latin typeface="Baskerville Old Face" pitchFamily="18" charset="0"/>
              </a:rPr>
              <a:t>An example of a student contract can be found in your materials.</a:t>
            </a:r>
          </a:p>
        </p:txBody>
      </p:sp>
    </p:spTree>
    <p:extLst>
      <p:ext uri="{BB962C8B-B14F-4D97-AF65-F5344CB8AC3E}">
        <p14:creationId xmlns:p14="http://schemas.microsoft.com/office/powerpoint/2010/main" val="265312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52160"/>
          </a:xfrm>
        </p:spPr>
        <p:txBody>
          <a:bodyPr>
            <a:normAutofit/>
          </a:bodyPr>
          <a:lstStyle/>
          <a:p>
            <a:pPr marL="0" lvl="2" indent="0" algn="ctr">
              <a:buNone/>
            </a:pPr>
            <a:r>
              <a:rPr lang="en-US" sz="3600" dirty="0">
                <a:latin typeface="Baskerville Old Face" pitchFamily="18" charset="0"/>
              </a:rPr>
              <a:t>Choosing a topic</a:t>
            </a:r>
          </a:p>
          <a:p>
            <a:pPr marL="0" lvl="2" indent="0" algn="ctr">
              <a:buNone/>
            </a:pPr>
            <a:endParaRPr lang="en-US" sz="3600" dirty="0">
              <a:latin typeface="Baskerville Old Face" pitchFamily="18" charset="0"/>
            </a:endParaRPr>
          </a:p>
          <a:p>
            <a:pPr marL="0" lvl="2" indent="0" algn="ctr">
              <a:buNone/>
            </a:pPr>
            <a:endParaRPr lang="en-US" sz="3600" dirty="0">
              <a:latin typeface="Baskerville Old Face" pitchFamily="18" charset="0"/>
            </a:endParaRPr>
          </a:p>
          <a:p>
            <a:pPr marL="0" lvl="2" indent="0" algn="ctr">
              <a:buNone/>
            </a:pPr>
            <a:endParaRPr lang="en-US" sz="3600" dirty="0">
              <a:latin typeface="Baskerville Old Face" pitchFamily="18" charset="0"/>
            </a:endParaRPr>
          </a:p>
          <a:p>
            <a:pPr marL="0" lvl="2" indent="0" algn="ctr">
              <a:buNone/>
            </a:pPr>
            <a:endParaRPr lang="en-US" sz="3600" dirty="0">
              <a:latin typeface="Baskerville Old Face" pitchFamily="18" charset="0"/>
            </a:endParaRPr>
          </a:p>
          <a:p>
            <a:pPr marL="0" lvl="2" indent="0" algn="ctr">
              <a:buNone/>
            </a:pPr>
            <a:endParaRPr lang="en-US" sz="3600" dirty="0">
              <a:latin typeface="Baskerville Old Face" pitchFamily="18" charset="0"/>
            </a:endParaRPr>
          </a:p>
          <a:p>
            <a:pPr marL="0" lvl="2" indent="0" algn="ctr">
              <a:buNone/>
            </a:pPr>
            <a:endParaRPr lang="en-US" sz="3600" dirty="0">
              <a:latin typeface="Baskerville Old Face" pitchFamily="18" charset="0"/>
            </a:endParaRPr>
          </a:p>
          <a:p>
            <a:pPr marL="0" lvl="2" indent="0" algn="ctr">
              <a:buNone/>
            </a:pPr>
            <a:endParaRPr lang="en-US" sz="3600" dirty="0">
              <a:latin typeface="Baskerville Old Face" pitchFamily="18" charset="0"/>
            </a:endParaRPr>
          </a:p>
        </p:txBody>
      </p:sp>
      <p:sp>
        <p:nvSpPr>
          <p:cNvPr id="6" name="Isosceles Triangle 5"/>
          <p:cNvSpPr/>
          <p:nvPr/>
        </p:nvSpPr>
        <p:spPr>
          <a:xfrm rot="10800000">
            <a:off x="762000" y="1752600"/>
            <a:ext cx="7696200" cy="4876800"/>
          </a:xfrm>
          <a:prstGeom prst="triangle">
            <a:avLst>
              <a:gd name="adj" fmla="val 5058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skerville Old Face"/>
            </a:endParaRPr>
          </a:p>
        </p:txBody>
      </p:sp>
      <p:sp>
        <p:nvSpPr>
          <p:cNvPr id="13" name="TextBox 12"/>
          <p:cNvSpPr txBox="1"/>
          <p:nvPr/>
        </p:nvSpPr>
        <p:spPr>
          <a:xfrm>
            <a:off x="1600200" y="1905000"/>
            <a:ext cx="5715000" cy="584775"/>
          </a:xfrm>
          <a:prstGeom prst="rect">
            <a:avLst/>
          </a:prstGeom>
          <a:noFill/>
        </p:spPr>
        <p:txBody>
          <a:bodyPr wrap="square" rtlCol="0">
            <a:spAutoFit/>
          </a:bodyPr>
          <a:lstStyle/>
          <a:p>
            <a:pPr algn="ctr"/>
            <a:r>
              <a:rPr lang="en-US" sz="3200" dirty="0">
                <a:solidFill>
                  <a:schemeClr val="bg1"/>
                </a:solidFill>
                <a:latin typeface="Baskerville Old Face" pitchFamily="18" charset="0"/>
              </a:rPr>
              <a:t>Interest: Baseball</a:t>
            </a:r>
          </a:p>
        </p:txBody>
      </p:sp>
      <p:sp>
        <p:nvSpPr>
          <p:cNvPr id="20" name="TextBox 19"/>
          <p:cNvSpPr txBox="1"/>
          <p:nvPr/>
        </p:nvSpPr>
        <p:spPr>
          <a:xfrm>
            <a:off x="2057400" y="2514600"/>
            <a:ext cx="5105400" cy="954107"/>
          </a:xfrm>
          <a:prstGeom prst="rect">
            <a:avLst/>
          </a:prstGeom>
          <a:noFill/>
        </p:spPr>
        <p:txBody>
          <a:bodyPr wrap="square" rtlCol="0">
            <a:spAutoFit/>
          </a:bodyPr>
          <a:lstStyle/>
          <a:p>
            <a:pPr algn="ctr"/>
            <a:r>
              <a:rPr lang="en-US" sz="2800" dirty="0">
                <a:solidFill>
                  <a:schemeClr val="bg1"/>
                </a:solidFill>
                <a:latin typeface="Baskerville Old Face" pitchFamily="18" charset="0"/>
              </a:rPr>
              <a:t>Theme: Turning Points in History</a:t>
            </a:r>
          </a:p>
        </p:txBody>
      </p:sp>
      <p:grpSp>
        <p:nvGrpSpPr>
          <p:cNvPr id="2" name="Group 1"/>
          <p:cNvGrpSpPr/>
          <p:nvPr/>
        </p:nvGrpSpPr>
        <p:grpSpPr>
          <a:xfrm>
            <a:off x="1295400" y="2428220"/>
            <a:ext cx="6553200" cy="1991380"/>
            <a:chOff x="1295400" y="2428220"/>
            <a:chExt cx="6553200" cy="1991380"/>
          </a:xfrm>
        </p:grpSpPr>
        <p:cxnSp>
          <p:nvCxnSpPr>
            <p:cNvPr id="8" name="Straight Connector 7"/>
            <p:cNvCxnSpPr/>
            <p:nvPr/>
          </p:nvCxnSpPr>
          <p:spPr>
            <a:xfrm>
              <a:off x="1295400" y="2428220"/>
              <a:ext cx="655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19300" y="3429000"/>
              <a:ext cx="510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19400" y="4419600"/>
              <a:ext cx="3505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2438400" y="3429000"/>
            <a:ext cx="4419600" cy="954107"/>
          </a:xfrm>
          <a:prstGeom prst="rect">
            <a:avLst/>
          </a:prstGeom>
          <a:noFill/>
        </p:spPr>
        <p:txBody>
          <a:bodyPr wrap="square" rtlCol="0">
            <a:spAutoFit/>
          </a:bodyPr>
          <a:lstStyle/>
          <a:p>
            <a:pPr algn="ctr"/>
            <a:r>
              <a:rPr lang="en-US" sz="2800" dirty="0">
                <a:solidFill>
                  <a:schemeClr val="bg1"/>
                </a:solidFill>
                <a:latin typeface="Baskerville Old Face"/>
              </a:rPr>
              <a:t>Broad Topic: Breaking the Color Barrier</a:t>
            </a:r>
          </a:p>
        </p:txBody>
      </p:sp>
      <p:sp>
        <p:nvSpPr>
          <p:cNvPr id="28" name="TextBox 27"/>
          <p:cNvSpPr txBox="1"/>
          <p:nvPr/>
        </p:nvSpPr>
        <p:spPr>
          <a:xfrm>
            <a:off x="3200400" y="4459307"/>
            <a:ext cx="2743200" cy="1569660"/>
          </a:xfrm>
          <a:prstGeom prst="rect">
            <a:avLst/>
          </a:prstGeom>
          <a:noFill/>
        </p:spPr>
        <p:txBody>
          <a:bodyPr wrap="square" rtlCol="0">
            <a:spAutoFit/>
          </a:bodyPr>
          <a:lstStyle/>
          <a:p>
            <a:pPr algn="ctr"/>
            <a:r>
              <a:rPr lang="en-US" sz="2400" dirty="0">
                <a:solidFill>
                  <a:schemeClr val="bg1"/>
                </a:solidFill>
              </a:rPr>
              <a:t>Narrow Focus:</a:t>
            </a:r>
          </a:p>
          <a:p>
            <a:pPr algn="ctr"/>
            <a:r>
              <a:rPr lang="en-US" sz="2400" dirty="0">
                <a:solidFill>
                  <a:schemeClr val="bg1"/>
                </a:solidFill>
              </a:rPr>
              <a:t>Branch Rickey</a:t>
            </a:r>
          </a:p>
          <a:p>
            <a:pPr algn="ctr"/>
            <a:r>
              <a:rPr lang="en-US" sz="2400" dirty="0">
                <a:solidFill>
                  <a:schemeClr val="bg1"/>
                </a:solidFill>
              </a:rPr>
              <a:t>signs Jackie</a:t>
            </a:r>
          </a:p>
          <a:p>
            <a:pPr algn="ctr"/>
            <a:r>
              <a:rPr lang="en-US" sz="2400" dirty="0">
                <a:solidFill>
                  <a:schemeClr val="bg1"/>
                </a:solidFill>
              </a:rPr>
              <a:t>Robinson</a:t>
            </a:r>
          </a:p>
        </p:txBody>
      </p:sp>
    </p:spTree>
    <p:extLst>
      <p:ext uri="{BB962C8B-B14F-4D97-AF65-F5344CB8AC3E}">
        <p14:creationId xmlns:p14="http://schemas.microsoft.com/office/powerpoint/2010/main" val="42793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20"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rot="10800000">
            <a:off x="723900" y="1777182"/>
            <a:ext cx="7696200" cy="4876800"/>
          </a:xfrm>
          <a:prstGeom prst="triangle">
            <a:avLst>
              <a:gd name="adj" fmla="val 5058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759440"/>
            <a:ext cx="8229600" cy="4709160"/>
          </a:xfrm>
        </p:spPr>
        <p:txBody>
          <a:bodyPr>
            <a:normAutofit/>
          </a:bodyPr>
          <a:lstStyle/>
          <a:p>
            <a:pPr marL="137160" indent="0" algn="ctr">
              <a:buNone/>
            </a:pPr>
            <a:r>
              <a:rPr lang="en-US" sz="3600" dirty="0"/>
              <a:t>Choosing a topic</a:t>
            </a:r>
          </a:p>
        </p:txBody>
      </p:sp>
      <p:cxnSp>
        <p:nvCxnSpPr>
          <p:cNvPr id="5" name="Straight Connector 4"/>
          <p:cNvCxnSpPr/>
          <p:nvPr/>
        </p:nvCxnSpPr>
        <p:spPr>
          <a:xfrm>
            <a:off x="1295400" y="2428220"/>
            <a:ext cx="65532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90368" y="1905000"/>
            <a:ext cx="5715000" cy="523220"/>
          </a:xfrm>
          <a:prstGeom prst="rect">
            <a:avLst/>
          </a:prstGeom>
          <a:noFill/>
        </p:spPr>
        <p:txBody>
          <a:bodyPr wrap="square" rtlCol="0">
            <a:spAutoFit/>
          </a:bodyPr>
          <a:lstStyle/>
          <a:p>
            <a:pPr algn="ctr"/>
            <a:r>
              <a:rPr lang="en-US" sz="2800" dirty="0">
                <a:solidFill>
                  <a:schemeClr val="bg1"/>
                </a:solidFill>
                <a:latin typeface="Baskerville Old Face" pitchFamily="18" charset="0"/>
              </a:rPr>
              <a:t>Interest: The Civil War</a:t>
            </a:r>
          </a:p>
        </p:txBody>
      </p:sp>
      <p:cxnSp>
        <p:nvCxnSpPr>
          <p:cNvPr id="7" name="Straight Connector 6"/>
          <p:cNvCxnSpPr/>
          <p:nvPr/>
        </p:nvCxnSpPr>
        <p:spPr>
          <a:xfrm>
            <a:off x="1916061" y="3429000"/>
            <a:ext cx="5105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19300" y="2590800"/>
            <a:ext cx="5105400" cy="954107"/>
          </a:xfrm>
          <a:prstGeom prst="rect">
            <a:avLst/>
          </a:prstGeom>
          <a:noFill/>
        </p:spPr>
        <p:txBody>
          <a:bodyPr wrap="square" rtlCol="0">
            <a:spAutoFit/>
          </a:bodyPr>
          <a:lstStyle/>
          <a:p>
            <a:pPr algn="ctr"/>
            <a:r>
              <a:rPr lang="en-US" sz="2800" dirty="0">
                <a:solidFill>
                  <a:schemeClr val="bg1"/>
                </a:solidFill>
                <a:latin typeface="Baskerville Old Face" pitchFamily="18" charset="0"/>
              </a:rPr>
              <a:t>Theme: Turning Points in History</a:t>
            </a:r>
          </a:p>
        </p:txBody>
      </p:sp>
      <p:cxnSp>
        <p:nvCxnSpPr>
          <p:cNvPr id="9" name="Straight Connector 8"/>
          <p:cNvCxnSpPr/>
          <p:nvPr/>
        </p:nvCxnSpPr>
        <p:spPr>
          <a:xfrm>
            <a:off x="2819400" y="4419600"/>
            <a:ext cx="3505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38400" y="3500284"/>
            <a:ext cx="4267200" cy="954107"/>
          </a:xfrm>
          <a:prstGeom prst="rect">
            <a:avLst/>
          </a:prstGeom>
          <a:noFill/>
        </p:spPr>
        <p:txBody>
          <a:bodyPr wrap="square" rtlCol="0">
            <a:spAutoFit/>
          </a:bodyPr>
          <a:lstStyle/>
          <a:p>
            <a:pPr algn="ctr"/>
            <a:r>
              <a:rPr lang="en-US" sz="2800" dirty="0">
                <a:solidFill>
                  <a:schemeClr val="bg1"/>
                </a:solidFill>
                <a:latin typeface="Baskerville Old Face" pitchFamily="18" charset="0"/>
              </a:rPr>
              <a:t>Broad Topic: Women Spies of the Civil War</a:t>
            </a:r>
          </a:p>
        </p:txBody>
      </p:sp>
      <p:sp>
        <p:nvSpPr>
          <p:cNvPr id="11" name="TextBox 10"/>
          <p:cNvSpPr txBox="1"/>
          <p:nvPr/>
        </p:nvSpPr>
        <p:spPr>
          <a:xfrm>
            <a:off x="3200400" y="4459307"/>
            <a:ext cx="2743200" cy="954107"/>
          </a:xfrm>
          <a:prstGeom prst="rect">
            <a:avLst/>
          </a:prstGeom>
          <a:noFill/>
        </p:spPr>
        <p:txBody>
          <a:bodyPr wrap="square" rtlCol="0">
            <a:spAutoFit/>
          </a:bodyPr>
          <a:lstStyle/>
          <a:p>
            <a:pPr algn="ctr"/>
            <a:r>
              <a:rPr lang="en-US" sz="2800" dirty="0">
                <a:solidFill>
                  <a:schemeClr val="bg1"/>
                </a:solidFill>
                <a:latin typeface="Baskerville Old Face" pitchFamily="18" charset="0"/>
              </a:rPr>
              <a:t>Narrow Focus:</a:t>
            </a:r>
          </a:p>
          <a:p>
            <a:pPr algn="ctr"/>
            <a:r>
              <a:rPr lang="en-US" sz="2800" dirty="0">
                <a:solidFill>
                  <a:schemeClr val="bg1"/>
                </a:solidFill>
                <a:latin typeface="Baskerville Old Face" pitchFamily="18" charset="0"/>
              </a:rPr>
              <a:t>Rose Greenhow</a:t>
            </a:r>
          </a:p>
        </p:txBody>
      </p:sp>
    </p:spTree>
    <p:extLst>
      <p:ext uri="{BB962C8B-B14F-4D97-AF65-F5344CB8AC3E}">
        <p14:creationId xmlns:p14="http://schemas.microsoft.com/office/powerpoint/2010/main" val="50281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7102"/>
            <a:ext cx="8229600" cy="5222258"/>
          </a:xfrm>
        </p:spPr>
        <p:txBody>
          <a:bodyPr>
            <a:normAutofit fontScale="92500"/>
          </a:bodyPr>
          <a:lstStyle/>
          <a:p>
            <a:pPr marL="137160" indent="0">
              <a:buNone/>
            </a:pPr>
            <a:r>
              <a:rPr lang="en-US" dirty="0">
                <a:latin typeface="Baskerville Old Face" pitchFamily="18" charset="0"/>
              </a:rPr>
              <a:t>A good thesis statement…</a:t>
            </a:r>
          </a:p>
          <a:p>
            <a:pPr>
              <a:buFont typeface="Wingdings" pitchFamily="2" charset="2"/>
              <a:buChar char="Ø"/>
            </a:pPr>
            <a:r>
              <a:rPr lang="en-US" dirty="0">
                <a:latin typeface="Baskerville Old Face" pitchFamily="18" charset="0"/>
              </a:rPr>
              <a:t>explains the significance of the subject matter.</a:t>
            </a:r>
          </a:p>
          <a:p>
            <a:pPr>
              <a:buFont typeface="Wingdings" pitchFamily="2" charset="2"/>
              <a:buChar char="Ø"/>
            </a:pPr>
            <a:r>
              <a:rPr lang="en-US" dirty="0">
                <a:latin typeface="Baskerville Old Face" pitchFamily="18" charset="0"/>
              </a:rPr>
              <a:t>tells what to expect from the project. In other words, it is a road map.</a:t>
            </a:r>
          </a:p>
          <a:p>
            <a:pPr>
              <a:buFont typeface="Wingdings" pitchFamily="2" charset="2"/>
              <a:buChar char="Ø"/>
            </a:pPr>
            <a:r>
              <a:rPr lang="en-US" dirty="0">
                <a:latin typeface="Baskerville Old Face" pitchFamily="18" charset="0"/>
              </a:rPr>
              <a:t>directly addresses the theme as it relates to the topic.</a:t>
            </a:r>
          </a:p>
          <a:p>
            <a:pPr>
              <a:buFont typeface="Wingdings" pitchFamily="2" charset="2"/>
              <a:buChar char="Ø"/>
            </a:pPr>
            <a:r>
              <a:rPr lang="en-US" dirty="0">
                <a:latin typeface="Baskerville Old Face" pitchFamily="18" charset="0"/>
              </a:rPr>
              <a:t>makes a claim that others might dispute.</a:t>
            </a:r>
          </a:p>
          <a:p>
            <a:pPr>
              <a:buFont typeface="Wingdings" pitchFamily="2" charset="2"/>
              <a:buChar char="Ø"/>
            </a:pPr>
            <a:r>
              <a:rPr lang="en-US" dirty="0">
                <a:latin typeface="Baskerville Old Face" pitchFamily="18" charset="0"/>
              </a:rPr>
              <a:t>must be proven through the project.</a:t>
            </a:r>
          </a:p>
          <a:p>
            <a:endParaRPr lang="en-US" dirty="0">
              <a:latin typeface="Baskerville Old Face" pitchFamily="18" charset="0"/>
            </a:endParaRPr>
          </a:p>
          <a:p>
            <a:pPr marL="137160" indent="0">
              <a:buNone/>
            </a:pPr>
            <a:r>
              <a:rPr lang="en-US" dirty="0">
                <a:latin typeface="Baskerville Old Face" pitchFamily="18" charset="0"/>
              </a:rPr>
              <a:t>Students might have a working thesis statement that they refine as they complete the project.</a:t>
            </a:r>
          </a:p>
        </p:txBody>
      </p:sp>
      <p:sp>
        <p:nvSpPr>
          <p:cNvPr id="6" name="TextBox 5"/>
          <p:cNvSpPr txBox="1"/>
          <p:nvPr/>
        </p:nvSpPr>
        <p:spPr>
          <a:xfrm>
            <a:off x="1143000" y="440771"/>
            <a:ext cx="6629400" cy="646331"/>
          </a:xfrm>
          <a:prstGeom prst="rect">
            <a:avLst/>
          </a:prstGeom>
          <a:noFill/>
        </p:spPr>
        <p:txBody>
          <a:bodyPr wrap="square" rtlCol="0">
            <a:spAutoFit/>
          </a:bodyPr>
          <a:lstStyle/>
          <a:p>
            <a:pPr algn="ctr"/>
            <a:r>
              <a:rPr lang="en-US" sz="3600" dirty="0">
                <a:latin typeface="Baskerville Old Face" pitchFamily="18" charset="0"/>
              </a:rPr>
              <a:t>Thesis statements</a:t>
            </a:r>
          </a:p>
        </p:txBody>
      </p:sp>
    </p:spTree>
    <p:extLst>
      <p:ext uri="{BB962C8B-B14F-4D97-AF65-F5344CB8AC3E}">
        <p14:creationId xmlns:p14="http://schemas.microsoft.com/office/powerpoint/2010/main" val="163195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696200" cy="5318760"/>
          </a:xfrm>
        </p:spPr>
        <p:txBody>
          <a:bodyPr>
            <a:normAutofit fontScale="92500"/>
          </a:bodyPr>
          <a:lstStyle/>
          <a:p>
            <a:pPr marL="137160" indent="0">
              <a:buNone/>
            </a:pPr>
            <a:r>
              <a:rPr lang="en-US" dirty="0">
                <a:latin typeface="Baskerville Old Face" pitchFamily="18" charset="0"/>
              </a:rPr>
              <a:t>Poor example:</a:t>
            </a:r>
          </a:p>
          <a:p>
            <a:pPr marL="137160" indent="0">
              <a:buNone/>
            </a:pPr>
            <a:r>
              <a:rPr lang="en-US" dirty="0">
                <a:latin typeface="Baskerville Old Face" pitchFamily="18" charset="0"/>
              </a:rPr>
              <a:t>Martin Luther was born in 1483. He started the Reformation.</a:t>
            </a:r>
          </a:p>
          <a:p>
            <a:pPr marL="137160" indent="0">
              <a:buNone/>
            </a:pPr>
            <a:endParaRPr lang="en-US" sz="1300" dirty="0">
              <a:latin typeface="Baskerville Old Face" pitchFamily="18" charset="0"/>
            </a:endParaRPr>
          </a:p>
          <a:p>
            <a:pPr marL="137160" indent="0">
              <a:buNone/>
            </a:pPr>
            <a:r>
              <a:rPr lang="en-US" dirty="0">
                <a:latin typeface="Baskerville Old Face" pitchFamily="18" charset="0"/>
              </a:rPr>
              <a:t>Better Example:</a:t>
            </a:r>
          </a:p>
          <a:p>
            <a:pPr marL="137160" indent="0">
              <a:buNone/>
            </a:pPr>
            <a:r>
              <a:rPr lang="en-US" dirty="0">
                <a:latin typeface="Baskerville Old Face" pitchFamily="18" charset="0"/>
              </a:rPr>
              <a:t>Martin Luther disagreed with aspects of the Roman Catholic religion, specifically the sale of indulgences, religious corruption and the doctrine of salvation through good works. His protest and struggle with the Catholic Church, and the subsequent formation of the Protestant Church, were a turning point in world history.</a:t>
            </a:r>
          </a:p>
          <a:p>
            <a:pPr marL="137160" indent="0">
              <a:buNone/>
            </a:pPr>
            <a:endParaRPr lang="en-US" dirty="0">
              <a:latin typeface="Baskerville Old Face" pitchFamily="18" charset="0"/>
            </a:endParaRPr>
          </a:p>
          <a:p>
            <a:pPr marL="137160" indent="0">
              <a:buNone/>
            </a:pPr>
            <a:endParaRPr lang="en-US" dirty="0">
              <a:latin typeface="Baskerville Old Face" pitchFamily="18" charset="0"/>
            </a:endParaRPr>
          </a:p>
        </p:txBody>
      </p:sp>
      <p:sp>
        <p:nvSpPr>
          <p:cNvPr id="2" name="TextBox 1"/>
          <p:cNvSpPr txBox="1"/>
          <p:nvPr/>
        </p:nvSpPr>
        <p:spPr>
          <a:xfrm>
            <a:off x="1143000" y="457200"/>
            <a:ext cx="6629400" cy="646331"/>
          </a:xfrm>
          <a:prstGeom prst="rect">
            <a:avLst/>
          </a:prstGeom>
          <a:noFill/>
        </p:spPr>
        <p:txBody>
          <a:bodyPr wrap="square" rtlCol="0">
            <a:spAutoFit/>
          </a:bodyPr>
          <a:lstStyle/>
          <a:p>
            <a:pPr algn="ctr"/>
            <a:r>
              <a:rPr lang="en-US" sz="3600" dirty="0">
                <a:latin typeface="Baskerville Old Face" pitchFamily="18" charset="0"/>
              </a:rPr>
              <a:t>Thesis samples</a:t>
            </a:r>
          </a:p>
        </p:txBody>
      </p:sp>
    </p:spTree>
    <p:extLst>
      <p:ext uri="{BB962C8B-B14F-4D97-AF65-F5344CB8AC3E}">
        <p14:creationId xmlns:p14="http://schemas.microsoft.com/office/powerpoint/2010/main" val="5147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0"/>
            <a:ext cx="7696200" cy="5090160"/>
          </a:xfrm>
        </p:spPr>
        <p:txBody>
          <a:bodyPr>
            <a:normAutofit fontScale="92500" lnSpcReduction="10000"/>
          </a:bodyPr>
          <a:lstStyle/>
          <a:p>
            <a:pPr marL="137160" indent="0">
              <a:buNone/>
            </a:pPr>
            <a:r>
              <a:rPr lang="en-US" dirty="0">
                <a:latin typeface="Baskerville Old Face" pitchFamily="18" charset="0"/>
              </a:rPr>
              <a:t>Poor Example:</a:t>
            </a:r>
          </a:p>
          <a:p>
            <a:pPr marL="137160" indent="0">
              <a:buNone/>
            </a:pPr>
            <a:r>
              <a:rPr lang="en-US" dirty="0">
                <a:latin typeface="Baskerville Old Face" pitchFamily="18" charset="0"/>
              </a:rPr>
              <a:t>I am going to tell you about Branch Rickey and Jackie Robinson.</a:t>
            </a:r>
          </a:p>
          <a:p>
            <a:pPr marL="137160" indent="0">
              <a:buNone/>
            </a:pPr>
            <a:endParaRPr lang="en-US" dirty="0">
              <a:latin typeface="Baskerville Old Face" pitchFamily="18" charset="0"/>
            </a:endParaRPr>
          </a:p>
          <a:p>
            <a:pPr marL="0" indent="0">
              <a:spcBef>
                <a:spcPts val="0"/>
              </a:spcBef>
              <a:buNone/>
            </a:pPr>
            <a:r>
              <a:rPr lang="en-US" dirty="0">
                <a:latin typeface="Baskerville Old Face" pitchFamily="18" charset="0"/>
              </a:rPr>
              <a:t>Better Example:</a:t>
            </a:r>
          </a:p>
          <a:p>
            <a:pPr marL="0" indent="0">
              <a:spcBef>
                <a:spcPts val="0"/>
              </a:spcBef>
              <a:buNone/>
            </a:pPr>
            <a:r>
              <a:rPr lang="en-US" dirty="0">
                <a:latin typeface="Baskerville Old Face" pitchFamily="18" charset="0"/>
              </a:rPr>
              <a:t>Jackie Robinson played baseball at a time when teams were segregated, black from white. With the assistance of team manager Branch Rickey, Robinson made strides toward desegregation as the first black player with the Brooklyn Dodgers. He left a legacy, opening professional sports to African American athletes.</a:t>
            </a:r>
          </a:p>
          <a:p>
            <a:pPr marL="137160" indent="0">
              <a:buNone/>
            </a:pPr>
            <a:endParaRPr lang="en-US" dirty="0">
              <a:latin typeface="Baskerville Old Face" pitchFamily="18" charset="0"/>
            </a:endParaRPr>
          </a:p>
          <a:p>
            <a:pPr marL="137160" indent="0">
              <a:buNone/>
            </a:pPr>
            <a:endParaRPr lang="en-US" dirty="0">
              <a:latin typeface="Baskerville Old Face" pitchFamily="18" charset="0"/>
            </a:endParaRPr>
          </a:p>
          <a:p>
            <a:pPr marL="137160" indent="0">
              <a:buNone/>
            </a:pPr>
            <a:endParaRPr lang="en-US" dirty="0">
              <a:latin typeface="Baskerville Old Face" pitchFamily="18" charset="0"/>
            </a:endParaRPr>
          </a:p>
        </p:txBody>
      </p:sp>
      <p:sp>
        <p:nvSpPr>
          <p:cNvPr id="2" name="TextBox 1"/>
          <p:cNvSpPr txBox="1"/>
          <p:nvPr/>
        </p:nvSpPr>
        <p:spPr>
          <a:xfrm>
            <a:off x="1143000" y="420469"/>
            <a:ext cx="6629400" cy="646331"/>
          </a:xfrm>
          <a:prstGeom prst="rect">
            <a:avLst/>
          </a:prstGeom>
          <a:noFill/>
        </p:spPr>
        <p:txBody>
          <a:bodyPr wrap="square" rtlCol="0">
            <a:spAutoFit/>
          </a:bodyPr>
          <a:lstStyle/>
          <a:p>
            <a:pPr algn="ctr"/>
            <a:r>
              <a:rPr lang="en-US" sz="3600" dirty="0">
                <a:latin typeface="Baskerville Old Face" pitchFamily="18" charset="0"/>
              </a:rPr>
              <a:t>Thesis samples</a:t>
            </a:r>
          </a:p>
        </p:txBody>
      </p:sp>
    </p:spTree>
    <p:extLst>
      <p:ext uri="{BB962C8B-B14F-4D97-AF65-F5344CB8AC3E}">
        <p14:creationId xmlns:p14="http://schemas.microsoft.com/office/powerpoint/2010/main" val="257814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709160"/>
          </a:xfrm>
        </p:spPr>
        <p:txBody>
          <a:bodyPr>
            <a:normAutofit/>
          </a:bodyPr>
          <a:lstStyle/>
          <a:p>
            <a:pPr algn="ctr">
              <a:buNone/>
            </a:pPr>
            <a:r>
              <a:rPr lang="en-US" sz="4800" dirty="0"/>
              <a:t>TOPIC+THEME+IMPACT=THESIS</a:t>
            </a:r>
          </a:p>
          <a:p>
            <a:pPr algn="ctr">
              <a:buNone/>
            </a:pPr>
            <a:r>
              <a:rPr lang="en-US" sz="3600" dirty="0"/>
              <a:t>In the beginning, students will not know the impact. That is okay. This is a working thesis that will evolve through their research.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37760"/>
          </a:xfrm>
        </p:spPr>
        <p:txBody>
          <a:bodyPr>
            <a:normAutofit fontScale="92500" lnSpcReduction="20000"/>
          </a:bodyPr>
          <a:lstStyle/>
          <a:p>
            <a:pPr>
              <a:buFont typeface="Wingdings" pitchFamily="2" charset="2"/>
              <a:buChar char="Ø"/>
            </a:pPr>
            <a:r>
              <a:rPr lang="en-US" dirty="0"/>
              <a:t>Students should show balanced research.</a:t>
            </a:r>
          </a:p>
          <a:p>
            <a:pPr>
              <a:buFont typeface="Wingdings" pitchFamily="2" charset="2"/>
              <a:buChar char="Ø"/>
            </a:pPr>
            <a:r>
              <a:rPr lang="en-US" dirty="0"/>
              <a:t>Students should use both primary and secondary sources.</a:t>
            </a:r>
          </a:p>
          <a:p>
            <a:pPr>
              <a:buFont typeface="Wingdings" pitchFamily="2" charset="2"/>
              <a:buChar char="Ø"/>
            </a:pPr>
            <a:r>
              <a:rPr lang="en-US" dirty="0"/>
              <a:t>Students should use a variety of sources</a:t>
            </a:r>
          </a:p>
          <a:p>
            <a:pPr lvl="1">
              <a:buFont typeface="Wingdings" pitchFamily="2" charset="2"/>
              <a:buChar char="Ø"/>
            </a:pPr>
            <a:r>
              <a:rPr lang="en-US" dirty="0"/>
              <a:t>Books, articles, documentaries</a:t>
            </a:r>
          </a:p>
          <a:p>
            <a:pPr lvl="1">
              <a:buFont typeface="Wingdings" pitchFamily="2" charset="2"/>
              <a:buChar char="Ø"/>
            </a:pPr>
            <a:r>
              <a:rPr lang="en-US" dirty="0"/>
              <a:t>Archives and museum collections</a:t>
            </a:r>
          </a:p>
          <a:p>
            <a:pPr lvl="1">
              <a:buFont typeface="Wingdings" pitchFamily="2" charset="2"/>
              <a:buChar char="Ø"/>
            </a:pPr>
            <a:r>
              <a:rPr lang="en-US" dirty="0"/>
              <a:t>Interviews</a:t>
            </a:r>
          </a:p>
          <a:p>
            <a:pPr lvl="1">
              <a:buFont typeface="Wingdings" pitchFamily="2" charset="2"/>
              <a:buChar char="Ø"/>
            </a:pPr>
            <a:r>
              <a:rPr lang="en-US" dirty="0"/>
              <a:t>Internet sources</a:t>
            </a:r>
          </a:p>
          <a:p>
            <a:pPr marL="573088" lvl="1" indent="-463550">
              <a:buFont typeface="Wingdings" pitchFamily="2" charset="2"/>
              <a:buChar char="Ø"/>
            </a:pPr>
            <a:r>
              <a:rPr lang="en-US" sz="2800" dirty="0"/>
              <a:t>Librarian Help</a:t>
            </a:r>
          </a:p>
          <a:p>
            <a:pPr marL="838264" lvl="2" indent="-463550">
              <a:buFont typeface="Wingdings" pitchFamily="2" charset="2"/>
              <a:buChar char="Ø"/>
            </a:pPr>
            <a:r>
              <a:rPr lang="en-US" sz="2400" dirty="0"/>
              <a:t>Denver Public Library main branch has an NHD help program</a:t>
            </a:r>
          </a:p>
          <a:p>
            <a:pPr marL="838264" lvl="2" indent="-463550">
              <a:buFont typeface="Wingdings" pitchFamily="2" charset="2"/>
              <a:buChar char="Ø"/>
            </a:pPr>
            <a:r>
              <a:rPr lang="en-US" sz="2400" dirty="0"/>
              <a:t>Check out NHDC’s “Research Rendezvous” program</a:t>
            </a:r>
          </a:p>
          <a:p>
            <a:pPr marL="838264" lvl="2" indent="-463550">
              <a:buFont typeface="Wingdings" pitchFamily="2" charset="2"/>
              <a:buChar char="Ø"/>
            </a:pPr>
            <a:r>
              <a:rPr lang="en-US" sz="2400" dirty="0"/>
              <a:t>Arapahoe Libraries has a rent-a-librarian program</a:t>
            </a:r>
          </a:p>
        </p:txBody>
      </p:sp>
      <p:sp>
        <p:nvSpPr>
          <p:cNvPr id="4" name="TextBox 3"/>
          <p:cNvSpPr txBox="1"/>
          <p:nvPr/>
        </p:nvSpPr>
        <p:spPr>
          <a:xfrm>
            <a:off x="685800" y="457200"/>
            <a:ext cx="7086600" cy="646331"/>
          </a:xfrm>
          <a:prstGeom prst="rect">
            <a:avLst/>
          </a:prstGeom>
          <a:noFill/>
        </p:spPr>
        <p:txBody>
          <a:bodyPr wrap="square" rtlCol="0">
            <a:spAutoFit/>
          </a:bodyPr>
          <a:lstStyle/>
          <a:p>
            <a:r>
              <a:rPr lang="en-US" sz="3600" dirty="0">
                <a:latin typeface="Baskerville Old Face" pitchFamily="18" charset="0"/>
              </a:rPr>
              <a:t>   Guiding Student Research</a:t>
            </a:r>
          </a:p>
        </p:txBody>
      </p:sp>
    </p:spTree>
    <p:extLst>
      <p:ext uri="{BB962C8B-B14F-4D97-AF65-F5344CB8AC3E}">
        <p14:creationId xmlns:p14="http://schemas.microsoft.com/office/powerpoint/2010/main" val="319282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99760"/>
          </a:xfrm>
        </p:spPr>
        <p:txBody>
          <a:bodyPr>
            <a:normAutofit fontScale="92500" lnSpcReduction="10000"/>
          </a:bodyPr>
          <a:lstStyle/>
          <a:p>
            <a:pPr marL="0" indent="0" algn="ctr">
              <a:buNone/>
            </a:pPr>
            <a:r>
              <a:rPr lang="en-US" sz="3200" dirty="0">
                <a:latin typeface="Baskerville Old Face" pitchFamily="18" charset="0"/>
              </a:rPr>
              <a:t>Evaluating Internet Sources</a:t>
            </a:r>
          </a:p>
          <a:p>
            <a:pPr marL="457200" indent="-457200">
              <a:buFont typeface="Wingdings" pitchFamily="2" charset="2"/>
              <a:buChar char="Ø"/>
            </a:pPr>
            <a:r>
              <a:rPr lang="en-US" dirty="0">
                <a:latin typeface="Baskerville Old Face" pitchFamily="18" charset="0"/>
              </a:rPr>
              <a:t>It is important to use internet sources that are reliable.</a:t>
            </a:r>
          </a:p>
          <a:p>
            <a:pPr marL="0" indent="0">
              <a:buNone/>
            </a:pPr>
            <a:r>
              <a:rPr lang="en-US" dirty="0">
                <a:latin typeface="Baskerville Old Face" pitchFamily="18" charset="0"/>
              </a:rPr>
              <a:t>  </a:t>
            </a:r>
          </a:p>
          <a:p>
            <a:pPr marL="457200" indent="-457200">
              <a:buFont typeface="Wingdings" pitchFamily="2" charset="2"/>
              <a:buChar char="Ø"/>
            </a:pPr>
            <a:r>
              <a:rPr lang="en-US" dirty="0">
                <a:latin typeface="Baskerville Old Face" pitchFamily="18" charset="0"/>
              </a:rPr>
              <a:t>Tell students they should only use a website if they know who it is produced by.  </a:t>
            </a:r>
          </a:p>
          <a:p>
            <a:pPr marL="0" indent="0">
              <a:buNone/>
            </a:pPr>
            <a:endParaRPr lang="en-US" dirty="0">
              <a:latin typeface="Baskerville Old Face" pitchFamily="18" charset="0"/>
            </a:endParaRPr>
          </a:p>
          <a:p>
            <a:pPr marL="457200" indent="-457200">
              <a:buFont typeface="Wingdings" pitchFamily="2" charset="2"/>
              <a:buChar char="Ø"/>
            </a:pPr>
            <a:r>
              <a:rPr lang="en-US" dirty="0">
                <a:latin typeface="Baskerville Old Face" pitchFamily="18" charset="0"/>
              </a:rPr>
              <a:t>A site hosted by “The National Archives” is more likely to have accurate information than a site created by “Miss Butcher’s 6</a:t>
            </a:r>
            <a:r>
              <a:rPr lang="en-US" baseline="30000" dirty="0">
                <a:latin typeface="Baskerville Old Face" pitchFamily="18" charset="0"/>
              </a:rPr>
              <a:t>th</a:t>
            </a:r>
            <a:r>
              <a:rPr lang="en-US" dirty="0">
                <a:latin typeface="Baskerville Old Face" pitchFamily="18" charset="0"/>
              </a:rPr>
              <a:t> grade history class”. </a:t>
            </a:r>
          </a:p>
          <a:p>
            <a:pPr marL="0" indent="0">
              <a:buNone/>
            </a:pPr>
            <a:endParaRPr lang="en-US" dirty="0">
              <a:latin typeface="Baskerville Old Face" pitchFamily="18" charset="0"/>
            </a:endParaRPr>
          </a:p>
          <a:p>
            <a:pPr marL="457200" indent="-457200">
              <a:buFont typeface="Wingdings" pitchFamily="2" charset="2"/>
              <a:buChar char="Ø"/>
            </a:pPr>
            <a:r>
              <a:rPr lang="en-US" dirty="0">
                <a:latin typeface="Baskerville Old Face" pitchFamily="18" charset="0"/>
              </a:rPr>
              <a:t>Use the CARS checklist to evaluate whether a website is a good source.</a:t>
            </a:r>
          </a:p>
          <a:p>
            <a:pPr marL="137160" indent="0">
              <a:buNone/>
            </a:pPr>
            <a:endParaRPr lang="en-US" dirty="0"/>
          </a:p>
        </p:txBody>
      </p:sp>
    </p:spTree>
    <p:extLst>
      <p:ext uri="{BB962C8B-B14F-4D97-AF65-F5344CB8AC3E}">
        <p14:creationId xmlns:p14="http://schemas.microsoft.com/office/powerpoint/2010/main" val="84607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75960"/>
          </a:xfrm>
        </p:spPr>
        <p:txBody>
          <a:bodyPr>
            <a:normAutofit fontScale="92500" lnSpcReduction="20000"/>
          </a:bodyPr>
          <a:lstStyle/>
          <a:p>
            <a:pPr marL="137160" indent="0" algn="ctr">
              <a:buNone/>
            </a:pPr>
            <a:r>
              <a:rPr lang="en-US" sz="3600" dirty="0"/>
              <a:t>CARS Checklist</a:t>
            </a:r>
          </a:p>
          <a:p>
            <a:pPr>
              <a:buFont typeface="Wingdings" pitchFamily="2" charset="2"/>
              <a:buChar char="Ø"/>
            </a:pPr>
            <a:r>
              <a:rPr lang="en-US" dirty="0"/>
              <a:t>Credibility: Look for websites that are an</a:t>
            </a:r>
          </a:p>
          <a:p>
            <a:pPr>
              <a:buNone/>
            </a:pPr>
            <a:r>
              <a:rPr lang="en-US" dirty="0"/>
              <a:t>    			  authoritative source, a source that 		     	  supplies some good evidence that               </a:t>
            </a:r>
          </a:p>
          <a:p>
            <a:pPr>
              <a:buNone/>
            </a:pPr>
            <a:r>
              <a:rPr lang="en-US" dirty="0"/>
              <a:t>                  	  allows you to trust it.</a:t>
            </a:r>
          </a:p>
          <a:p>
            <a:pPr>
              <a:buFont typeface="Wingdings" pitchFamily="2" charset="2"/>
              <a:buChar char="Ø"/>
            </a:pPr>
            <a:r>
              <a:rPr lang="en-US" dirty="0"/>
              <a:t>Accuracy: Look for websites that are current</a:t>
            </a:r>
          </a:p>
          <a:p>
            <a:pPr>
              <a:buNone/>
            </a:pPr>
            <a:r>
              <a:rPr lang="en-US" dirty="0"/>
              <a:t>                	 and give the whole truth.</a:t>
            </a:r>
          </a:p>
          <a:p>
            <a:pPr>
              <a:buFont typeface="Wingdings" pitchFamily="2" charset="2"/>
              <a:buChar char="Ø"/>
            </a:pPr>
            <a:r>
              <a:rPr lang="en-US" dirty="0"/>
              <a:t>Reasonableness: Look for sources that look at </a:t>
            </a:r>
          </a:p>
          <a:p>
            <a:pPr>
              <a:buNone/>
            </a:pPr>
            <a:r>
              <a:rPr lang="en-US" dirty="0"/>
              <a:t>   		      	 the subject thoughtfully and reasonably 		 and are concerned with the truth.</a:t>
            </a:r>
          </a:p>
          <a:p>
            <a:pPr>
              <a:buFont typeface="Wingdings" pitchFamily="2" charset="2"/>
              <a:buChar char="Ø"/>
            </a:pPr>
            <a:r>
              <a:rPr lang="en-US" dirty="0"/>
              <a:t>Support: Look for websites that provide 			 convincing evidence for the claims they 		 make. Does the website use primary 			 sources to support their claims?</a:t>
            </a:r>
          </a:p>
          <a:p>
            <a:endParaRPr lang="en-US" dirty="0"/>
          </a:p>
        </p:txBody>
      </p:sp>
    </p:spTree>
    <p:extLst>
      <p:ext uri="{BB962C8B-B14F-4D97-AF65-F5344CB8AC3E}">
        <p14:creationId xmlns:p14="http://schemas.microsoft.com/office/powerpoint/2010/main" val="12217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chemeClr val="bg2">
                    <a:lumMod val="20000"/>
                    <a:lumOff val="80000"/>
                  </a:schemeClr>
                </a:solidFill>
                <a:effectLst>
                  <a:outerShdw blurRad="38100" dist="38100" dir="2700000" algn="tl">
                    <a:srgbClr val="000000">
                      <a:alpha val="43137"/>
                    </a:srgbClr>
                  </a:outerShdw>
                </a:effectLst>
                <a:latin typeface="Baskerville Old Face" pitchFamily="18" charset="0"/>
              </a:rPr>
              <a:t>Welcome to National History Day in Colorado</a:t>
            </a: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sz="3200" dirty="0">
                <a:latin typeface="Baskerville Old Face" pitchFamily="18" charset="0"/>
                <a:ea typeface="BatangChe" pitchFamily="49" charset="-127"/>
              </a:rPr>
              <a:t>NHDC is a skills-based history and literacy curriculum that allows teachers to integrate research, writing and presentation skills into the history classroom.</a:t>
            </a:r>
          </a:p>
          <a:p>
            <a:pPr>
              <a:buFont typeface="Wingdings" pitchFamily="2" charset="2"/>
              <a:buChar char="Ø"/>
            </a:pPr>
            <a:r>
              <a:rPr lang="en-US" sz="3200" dirty="0">
                <a:latin typeface="Baskerville Old Face" pitchFamily="18" charset="0"/>
                <a:ea typeface="BatangChe" pitchFamily="49" charset="-127"/>
              </a:rPr>
              <a:t>The focus of NHDC is the growth that happens for students. The competition phase is a fun way for students to receive recognition and feedback about the work they have done. </a:t>
            </a:r>
          </a:p>
        </p:txBody>
      </p:sp>
    </p:spTree>
    <p:extLst>
      <p:ext uri="{BB962C8B-B14F-4D97-AF65-F5344CB8AC3E}">
        <p14:creationId xmlns:p14="http://schemas.microsoft.com/office/powerpoint/2010/main" val="281714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9220200" cy="6553200"/>
          </a:xfrm>
        </p:spPr>
        <p:txBody>
          <a:bodyPr>
            <a:normAutofit fontScale="92500" lnSpcReduction="20000"/>
          </a:bodyPr>
          <a:lstStyle/>
          <a:p>
            <a:pPr marL="137160" indent="0" algn="ctr">
              <a:buNone/>
            </a:pPr>
            <a:r>
              <a:rPr lang="en-US" sz="3900" dirty="0">
                <a:latin typeface="Baskerville Old Face" pitchFamily="18" charset="0"/>
              </a:rPr>
              <a:t>Good internet resources</a:t>
            </a:r>
          </a:p>
          <a:p>
            <a:pPr>
              <a:buFont typeface="Wingdings" pitchFamily="2" charset="2"/>
              <a:buChar char="Ø"/>
            </a:pPr>
            <a:r>
              <a:rPr lang="en-US" sz="3000" dirty="0">
                <a:latin typeface="Baskerville Old Face" pitchFamily="18" charset="0"/>
              </a:rPr>
              <a:t>The Library of Congress </a:t>
            </a:r>
            <a:r>
              <a:rPr lang="en-US" sz="2000" dirty="0">
                <a:latin typeface="Baskerville Old Face" pitchFamily="18" charset="0"/>
              </a:rPr>
              <a:t>(</a:t>
            </a:r>
            <a:r>
              <a:rPr lang="en-US" sz="2000" dirty="0">
                <a:latin typeface="Baskerville Old Face" pitchFamily="18" charset="0"/>
                <a:hlinkClick r:id="rId2"/>
              </a:rPr>
              <a:t>www.loc.gov</a:t>
            </a:r>
            <a:r>
              <a:rPr lang="en-US" sz="2000" dirty="0">
                <a:latin typeface="Baskerville Old Face" pitchFamily="18" charset="0"/>
              </a:rPr>
              <a:t> )</a:t>
            </a:r>
            <a:endParaRPr lang="en-US" sz="3200" dirty="0">
              <a:latin typeface="Baskerville Old Face" pitchFamily="18" charset="0"/>
            </a:endParaRPr>
          </a:p>
          <a:p>
            <a:pPr lvl="1">
              <a:buFont typeface="Wingdings" pitchFamily="2" charset="2"/>
              <a:buChar char="Ø"/>
            </a:pPr>
            <a:r>
              <a:rPr lang="en-US" dirty="0">
                <a:latin typeface="Baskerville Old Face" pitchFamily="18" charset="0"/>
              </a:rPr>
              <a:t>American Memory Project</a:t>
            </a:r>
          </a:p>
          <a:p>
            <a:pPr lvl="1">
              <a:buFont typeface="Wingdings" pitchFamily="2" charset="2"/>
              <a:buChar char="Ø"/>
            </a:pPr>
            <a:r>
              <a:rPr lang="en-US" dirty="0">
                <a:latin typeface="Baskerville Old Face" pitchFamily="18" charset="0"/>
              </a:rPr>
              <a:t>Chronicling America</a:t>
            </a:r>
          </a:p>
          <a:p>
            <a:pPr marL="515938" lvl="1" indent="-515938">
              <a:buFont typeface="Wingdings" pitchFamily="2" charset="2"/>
              <a:buChar char="Ø"/>
            </a:pPr>
            <a:r>
              <a:rPr lang="en-US" sz="3000" dirty="0">
                <a:latin typeface="Baskerville Old Face" pitchFamily="18" charset="0"/>
              </a:rPr>
              <a:t>National Archives</a:t>
            </a:r>
            <a:r>
              <a:rPr lang="en-US" sz="2000" dirty="0">
                <a:latin typeface="Baskerville Old Face" pitchFamily="18" charset="0"/>
              </a:rPr>
              <a:t>(</a:t>
            </a:r>
            <a:r>
              <a:rPr lang="en-US" sz="2000" dirty="0">
                <a:latin typeface="Baskerville Old Face" pitchFamily="18" charset="0"/>
                <a:hlinkClick r:id="rId3"/>
              </a:rPr>
              <a:t>www.digitalvaults.org</a:t>
            </a:r>
            <a:r>
              <a:rPr lang="en-US" sz="2000" dirty="0">
                <a:latin typeface="Baskerville Old Face" pitchFamily="18" charset="0"/>
              </a:rPr>
              <a:t> or </a:t>
            </a:r>
            <a:r>
              <a:rPr lang="en-US" sz="2000" dirty="0">
                <a:latin typeface="Baskerville Old Face" pitchFamily="18" charset="0"/>
                <a:hlinkClick r:id="rId4"/>
              </a:rPr>
              <a:t>www.archives.gov</a:t>
            </a:r>
            <a:r>
              <a:rPr lang="en-US" sz="2000" dirty="0">
                <a:latin typeface="Baskerville Old Face" pitchFamily="18" charset="0"/>
              </a:rPr>
              <a:t> )</a:t>
            </a:r>
            <a:endParaRPr lang="en-US" sz="3200" dirty="0">
              <a:latin typeface="Baskerville Old Face" pitchFamily="18" charset="0"/>
            </a:endParaRPr>
          </a:p>
          <a:p>
            <a:pPr marL="515938" lvl="1" indent="-515938">
              <a:buFont typeface="Wingdings" pitchFamily="2" charset="2"/>
              <a:buChar char="Ø"/>
            </a:pPr>
            <a:r>
              <a:rPr lang="en-US" sz="3200" dirty="0">
                <a:latin typeface="Baskerville Old Face" pitchFamily="18" charset="0"/>
              </a:rPr>
              <a:t>Our Documents </a:t>
            </a:r>
            <a:r>
              <a:rPr lang="en-US" sz="2200" dirty="0">
                <a:latin typeface="Baskerville Old Face" pitchFamily="18" charset="0"/>
              </a:rPr>
              <a:t>(</a:t>
            </a:r>
            <a:r>
              <a:rPr lang="en-US" sz="2200" dirty="0">
                <a:latin typeface="Baskerville Old Face" pitchFamily="18" charset="0"/>
                <a:hlinkClick r:id="rId5"/>
              </a:rPr>
              <a:t>www.ourdocuments.gov</a:t>
            </a:r>
            <a:r>
              <a:rPr lang="en-US" sz="2200" dirty="0">
                <a:latin typeface="Baskerville Old Face" pitchFamily="18" charset="0"/>
              </a:rPr>
              <a:t> )</a:t>
            </a:r>
          </a:p>
          <a:p>
            <a:pPr marL="515938" lvl="1" indent="-515938">
              <a:buFont typeface="Wingdings" pitchFamily="2" charset="2"/>
              <a:buChar char="Ø"/>
            </a:pPr>
            <a:r>
              <a:rPr lang="en-US" sz="3200" dirty="0">
                <a:latin typeface="Baskerville Old Face" pitchFamily="18" charset="0"/>
              </a:rPr>
              <a:t>American Journeys </a:t>
            </a:r>
            <a:r>
              <a:rPr lang="en-US" sz="2200" dirty="0">
                <a:latin typeface="Baskerville Old Face" pitchFamily="18" charset="0"/>
              </a:rPr>
              <a:t>(</a:t>
            </a:r>
            <a:r>
              <a:rPr lang="en-US" sz="2200" dirty="0">
                <a:latin typeface="Baskerville Old Face" pitchFamily="18" charset="0"/>
                <a:hlinkClick r:id="rId6"/>
              </a:rPr>
              <a:t>www.americanjourneys.org</a:t>
            </a:r>
            <a:r>
              <a:rPr lang="en-US" sz="2200" dirty="0">
                <a:latin typeface="Baskerville Old Face" pitchFamily="18" charset="0"/>
              </a:rPr>
              <a:t>) </a:t>
            </a:r>
          </a:p>
          <a:p>
            <a:pPr marL="515938" lvl="1" indent="-515938">
              <a:buFont typeface="Wingdings" pitchFamily="2" charset="2"/>
              <a:buChar char="Ø"/>
            </a:pPr>
            <a:r>
              <a:rPr lang="en-US" sz="3000" dirty="0">
                <a:latin typeface="Baskerville Old Face" pitchFamily="18" charset="0"/>
              </a:rPr>
              <a:t>Colorado Historical Society Archives</a:t>
            </a:r>
          </a:p>
          <a:p>
            <a:pPr marL="515938" lvl="1" indent="-515938">
              <a:buNone/>
            </a:pPr>
            <a:r>
              <a:rPr lang="en-US" sz="3000" dirty="0">
                <a:latin typeface="Baskerville Old Face" pitchFamily="18" charset="0"/>
              </a:rPr>
              <a:t>					</a:t>
            </a:r>
            <a:r>
              <a:rPr lang="en-US" sz="2000" dirty="0">
                <a:latin typeface="Baskerville Old Face" pitchFamily="18" charset="0"/>
              </a:rPr>
              <a:t>(</a:t>
            </a:r>
            <a:r>
              <a:rPr lang="en-US" sz="2000" dirty="0">
                <a:latin typeface="Baskerville Old Face" pitchFamily="18" charset="0"/>
                <a:hlinkClick r:id="rId7"/>
              </a:rPr>
              <a:t>www.historycolorado.org</a:t>
            </a:r>
            <a:r>
              <a:rPr lang="en-US" sz="2000" dirty="0">
                <a:latin typeface="Baskerville Old Face" pitchFamily="18" charset="0"/>
              </a:rPr>
              <a:t> )</a:t>
            </a:r>
            <a:r>
              <a:rPr lang="en-US" sz="3000" dirty="0">
                <a:latin typeface="Baskerville Old Face" pitchFamily="18" charset="0"/>
              </a:rPr>
              <a:t>	</a:t>
            </a:r>
          </a:p>
          <a:p>
            <a:pPr marL="515938" lvl="1" indent="-515938">
              <a:buFont typeface="Wingdings" pitchFamily="2" charset="2"/>
              <a:buChar char="Ø"/>
            </a:pPr>
            <a:r>
              <a:rPr lang="en-US" sz="3000" dirty="0">
                <a:latin typeface="Baskerville Old Face" pitchFamily="18" charset="0"/>
              </a:rPr>
              <a:t>Colorado Historic Newspaper Collection</a:t>
            </a:r>
          </a:p>
          <a:p>
            <a:pPr marL="515938" lvl="1" indent="-515938">
              <a:buNone/>
            </a:pPr>
            <a:r>
              <a:rPr lang="en-US" sz="3000" dirty="0">
                <a:latin typeface="Baskerville Old Face" pitchFamily="18" charset="0"/>
              </a:rPr>
              <a:t>					</a:t>
            </a:r>
            <a:r>
              <a:rPr lang="en-US" sz="2000" dirty="0">
                <a:latin typeface="Baskerville Old Face" pitchFamily="18" charset="0"/>
              </a:rPr>
              <a:t>(</a:t>
            </a:r>
            <a:r>
              <a:rPr lang="en-US" sz="2000" dirty="0">
                <a:latin typeface="Baskerville Old Face" pitchFamily="18" charset="0"/>
                <a:hlinkClick r:id="rId8"/>
              </a:rPr>
              <a:t>www.coloradohistoricnewspapers.org</a:t>
            </a:r>
            <a:r>
              <a:rPr lang="en-US" sz="2000" dirty="0">
                <a:latin typeface="Baskerville Old Face" pitchFamily="18" charset="0"/>
              </a:rPr>
              <a:t> )</a:t>
            </a:r>
            <a:endParaRPr lang="en-US" sz="3000" dirty="0">
              <a:latin typeface="Baskerville Old Face" pitchFamily="18" charset="0"/>
            </a:endParaRPr>
          </a:p>
          <a:p>
            <a:pPr marL="515938" lvl="1" indent="-515938">
              <a:buNone/>
            </a:pPr>
            <a:r>
              <a:rPr lang="en-US" sz="3200" dirty="0">
                <a:latin typeface="Baskerville Old Face" pitchFamily="18" charset="0"/>
              </a:rPr>
              <a:t>These and other resources are linked at:</a:t>
            </a:r>
          </a:p>
          <a:p>
            <a:pPr marL="515938" lvl="1" indent="-515938">
              <a:buFont typeface="Wingdings" pitchFamily="2" charset="2"/>
              <a:buChar char="Ø"/>
            </a:pPr>
            <a:r>
              <a:rPr lang="en-US" sz="3200" dirty="0">
                <a:latin typeface="Baskerville Old Face" pitchFamily="18" charset="0"/>
                <a:hlinkClick r:id="rId9"/>
              </a:rPr>
              <a:t>www.nhddenver.org </a:t>
            </a:r>
            <a:endParaRPr lang="en-US" sz="3200" dirty="0">
              <a:latin typeface="Baskerville Old Face" pitchFamily="18" charset="0"/>
            </a:endParaRPr>
          </a:p>
          <a:p>
            <a:pPr marL="515938" lvl="1" indent="-515938">
              <a:buFont typeface="Wingdings" pitchFamily="2" charset="2"/>
              <a:buChar char="Ø"/>
            </a:pPr>
            <a:r>
              <a:rPr lang="en-US" sz="3200" dirty="0">
                <a:latin typeface="Baskerville Old Face" pitchFamily="18" charset="0"/>
                <a:hlinkClick r:id="rId10"/>
              </a:rPr>
              <a:t>www.nationalhistorydayincolorado.org</a:t>
            </a:r>
            <a:endParaRPr lang="en-US" sz="3200" dirty="0">
              <a:latin typeface="Baskerville Old Face" pitchFamily="18" charset="0"/>
            </a:endParaRPr>
          </a:p>
          <a:p>
            <a:pPr marL="515938" lvl="1" indent="-515938">
              <a:buFont typeface="Wingdings" pitchFamily="2" charset="2"/>
              <a:buChar char="Ø"/>
            </a:pPr>
            <a:endParaRPr lang="en-US" sz="3200" dirty="0">
              <a:latin typeface="Baskerville Old Face" pitchFamily="18" charset="0"/>
            </a:endParaRPr>
          </a:p>
          <a:p>
            <a:pPr marL="515938" lvl="1" indent="-515938">
              <a:buFont typeface="Wingdings" pitchFamily="2" charset="2"/>
              <a:buChar char="Ø"/>
            </a:pPr>
            <a:endParaRPr lang="en-US" sz="3200" dirty="0">
              <a:latin typeface="Baskerville Old Face" pitchFamily="18" charset="0"/>
            </a:endParaRPr>
          </a:p>
          <a:p>
            <a:pPr marL="137160" indent="0">
              <a:buNone/>
            </a:pPr>
            <a:endParaRPr lang="en-US" dirty="0"/>
          </a:p>
        </p:txBody>
      </p:sp>
    </p:spTree>
    <p:extLst>
      <p:ext uri="{BB962C8B-B14F-4D97-AF65-F5344CB8AC3E}">
        <p14:creationId xmlns:p14="http://schemas.microsoft.com/office/powerpoint/2010/main" val="267624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500"/>
                                        <p:tgtEl>
                                          <p:spTgt spid="3">
                                            <p:txEl>
                                              <p:pRg st="11" end="11"/>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fade">
                                      <p:cBhvr>
                                        <p:cTn id="5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99760"/>
          </a:xfrm>
        </p:spPr>
        <p:txBody>
          <a:bodyPr>
            <a:normAutofit lnSpcReduction="10000"/>
          </a:bodyPr>
          <a:lstStyle/>
          <a:p>
            <a:pPr marL="0" indent="0" algn="ctr">
              <a:buNone/>
            </a:pPr>
            <a:r>
              <a:rPr lang="en-US" sz="6000" dirty="0">
                <a:latin typeface="Baskerville Old Face" pitchFamily="18" charset="0"/>
              </a:rPr>
              <a:t>Wikipedia </a:t>
            </a:r>
          </a:p>
          <a:p>
            <a:pPr marL="0" indent="0" algn="ctr">
              <a:buNone/>
            </a:pPr>
            <a:r>
              <a:rPr lang="en-US" sz="6000" dirty="0">
                <a:latin typeface="Baskerville Old Face" pitchFamily="18" charset="0"/>
              </a:rPr>
              <a:t>should NEVER be cited as a source</a:t>
            </a:r>
          </a:p>
          <a:p>
            <a:pPr marL="0" indent="0" algn="ctr">
              <a:buNone/>
            </a:pPr>
            <a:endParaRPr lang="en-US" sz="800" dirty="0">
              <a:latin typeface="Baskerville Old Face" pitchFamily="18" charset="0"/>
            </a:endParaRPr>
          </a:p>
          <a:p>
            <a:pPr marL="0" indent="0" algn="ctr">
              <a:buNone/>
            </a:pPr>
            <a:r>
              <a:rPr lang="en-US" sz="4000" dirty="0">
                <a:latin typeface="Baskerville Old Face" pitchFamily="18" charset="0"/>
              </a:rPr>
              <a:t>It can be a great place for initial research, but the judges like to see sources that are accepted as more credible</a:t>
            </a:r>
          </a:p>
          <a:p>
            <a:pPr marL="137160" indent="0">
              <a:buNone/>
            </a:pPr>
            <a:endParaRPr lang="en-US" dirty="0"/>
          </a:p>
        </p:txBody>
      </p:sp>
    </p:spTree>
    <p:extLst>
      <p:ext uri="{BB962C8B-B14F-4D97-AF65-F5344CB8AC3E}">
        <p14:creationId xmlns:p14="http://schemas.microsoft.com/office/powerpoint/2010/main" val="309174462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004560"/>
          </a:xfrm>
        </p:spPr>
        <p:txBody>
          <a:bodyPr>
            <a:normAutofit/>
          </a:bodyPr>
          <a:lstStyle/>
          <a:p>
            <a:pPr marL="137160" indent="0" algn="ctr">
              <a:buNone/>
            </a:pPr>
            <a:r>
              <a:rPr lang="en-US" sz="4000" dirty="0" err="1">
                <a:latin typeface="Baskerville Old Face" pitchFamily="18" charset="0"/>
              </a:rPr>
              <a:t>Notetaking</a:t>
            </a:r>
            <a:endParaRPr lang="en-US" sz="4000" dirty="0">
              <a:latin typeface="Baskerville Old Face" pitchFamily="18" charset="0"/>
            </a:endParaRPr>
          </a:p>
          <a:p>
            <a:pPr>
              <a:buFont typeface="Wingdings" pitchFamily="2" charset="2"/>
              <a:buChar char="Ø"/>
            </a:pPr>
            <a:r>
              <a:rPr lang="en-US" dirty="0">
                <a:latin typeface="Baskerville Old Face" pitchFamily="18" charset="0"/>
              </a:rPr>
              <a:t>One of the most important elements of NHD research is tracking sources.</a:t>
            </a:r>
          </a:p>
          <a:p>
            <a:pPr>
              <a:buFont typeface="Wingdings" pitchFamily="2" charset="2"/>
              <a:buChar char="Ø"/>
            </a:pPr>
            <a:r>
              <a:rPr lang="en-US" dirty="0">
                <a:latin typeface="Baskerville Old Face" pitchFamily="18" charset="0"/>
              </a:rPr>
              <a:t>There is no set number of sources a project should have.</a:t>
            </a:r>
          </a:p>
          <a:p>
            <a:pPr>
              <a:buFont typeface="Wingdings" pitchFamily="2" charset="2"/>
              <a:buChar char="Ø"/>
            </a:pPr>
            <a:r>
              <a:rPr lang="en-US" dirty="0">
                <a:latin typeface="Baskerville Old Face" pitchFamily="18" charset="0"/>
              </a:rPr>
              <a:t>Some projects might have 30+ sources, so keeping track of them is critical.</a:t>
            </a:r>
          </a:p>
          <a:p>
            <a:pPr>
              <a:buFont typeface="Wingdings" pitchFamily="2" charset="2"/>
              <a:buChar char="Ø"/>
            </a:pPr>
            <a:r>
              <a:rPr lang="en-US" dirty="0">
                <a:latin typeface="Baskerville Old Face" pitchFamily="18" charset="0"/>
              </a:rPr>
              <a:t>Require your students to keep notecards or  a research log, and check it when you have consultations.</a:t>
            </a:r>
          </a:p>
          <a:p>
            <a:pPr>
              <a:buFont typeface="Wingdings" pitchFamily="2" charset="2"/>
              <a:buChar char="Ø"/>
            </a:pPr>
            <a:r>
              <a:rPr lang="en-US" dirty="0">
                <a:latin typeface="Baskerville Old Face" pitchFamily="18" charset="0"/>
              </a:rPr>
              <a:t>This research log will be necessary as students create their annotated bibliography.</a:t>
            </a:r>
          </a:p>
        </p:txBody>
      </p:sp>
    </p:spTree>
    <p:extLst>
      <p:ext uri="{BB962C8B-B14F-4D97-AF65-F5344CB8AC3E}">
        <p14:creationId xmlns:p14="http://schemas.microsoft.com/office/powerpoint/2010/main" val="413010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normAutofit/>
          </a:bodyPr>
          <a:lstStyle/>
          <a:p>
            <a:pPr marL="137160" indent="0" algn="ctr">
              <a:buNone/>
            </a:pPr>
            <a:r>
              <a:rPr lang="en-US" sz="4000" dirty="0" err="1">
                <a:latin typeface="Baskerville Old Face" pitchFamily="18" charset="0"/>
              </a:rPr>
              <a:t>Notetaking</a:t>
            </a:r>
            <a:r>
              <a:rPr lang="en-US" sz="4000" dirty="0">
                <a:latin typeface="Baskerville Old Face" pitchFamily="18" charset="0"/>
              </a:rPr>
              <a:t> options</a:t>
            </a:r>
          </a:p>
          <a:p>
            <a:pPr marL="137160" indent="0" algn="ctr">
              <a:buNone/>
            </a:pPr>
            <a:r>
              <a:rPr lang="en-US" sz="4000" dirty="0">
                <a:latin typeface="Baskerville Old Face" pitchFamily="18" charset="0"/>
              </a:rPr>
              <a:t>Notecards</a:t>
            </a:r>
          </a:p>
          <a:p>
            <a:pPr marL="137160" indent="0" algn="ctr">
              <a:buNone/>
            </a:pPr>
            <a:endParaRPr lang="en-US" sz="4000" dirty="0">
              <a:latin typeface="Baskerville Old Face"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94023"/>
            <a:ext cx="7239000" cy="452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897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normAutofit/>
          </a:bodyPr>
          <a:lstStyle/>
          <a:p>
            <a:pPr marL="137160" indent="0" algn="ctr">
              <a:buNone/>
            </a:pPr>
            <a:r>
              <a:rPr lang="en-US" sz="4000" dirty="0" err="1">
                <a:latin typeface="Baskerville Old Face" pitchFamily="18" charset="0"/>
              </a:rPr>
              <a:t>Notetaking</a:t>
            </a:r>
            <a:r>
              <a:rPr lang="en-US" sz="4000" dirty="0">
                <a:latin typeface="Baskerville Old Face" pitchFamily="18" charset="0"/>
              </a:rPr>
              <a:t> options</a:t>
            </a:r>
          </a:p>
          <a:p>
            <a:pPr marL="137160" indent="0" algn="ctr">
              <a:buNone/>
            </a:pPr>
            <a:r>
              <a:rPr lang="en-US" sz="4000" dirty="0">
                <a:latin typeface="Baskerville Old Face" pitchFamily="18" charset="0"/>
              </a:rPr>
              <a:t>Notecards</a:t>
            </a:r>
          </a:p>
          <a:p>
            <a:pPr marL="137160" indent="0" algn="ctr">
              <a:buNone/>
            </a:pPr>
            <a:endParaRPr lang="en-US" sz="4000" dirty="0">
              <a:latin typeface="Baskerville Old Face"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043" y="2057400"/>
            <a:ext cx="7716956" cy="456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680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normAutofit/>
          </a:bodyPr>
          <a:lstStyle/>
          <a:p>
            <a:pPr marL="137160" indent="0" algn="ctr">
              <a:buNone/>
            </a:pPr>
            <a:r>
              <a:rPr lang="en-US" sz="4000" dirty="0" err="1">
                <a:latin typeface="Baskerville Old Face" pitchFamily="18" charset="0"/>
              </a:rPr>
              <a:t>Notetaking</a:t>
            </a:r>
            <a:r>
              <a:rPr lang="en-US" sz="4000" dirty="0">
                <a:latin typeface="Baskerville Old Face" pitchFamily="18" charset="0"/>
              </a:rPr>
              <a:t> options</a:t>
            </a:r>
          </a:p>
          <a:p>
            <a:pPr marL="137160" indent="0" algn="ctr">
              <a:buNone/>
            </a:pPr>
            <a:r>
              <a:rPr lang="en-US" sz="4000" dirty="0">
                <a:latin typeface="Baskerville Old Face" pitchFamily="18" charset="0"/>
              </a:rPr>
              <a:t>Research Log</a:t>
            </a:r>
          </a:p>
          <a:p>
            <a:pPr marL="137160" indent="0" algn="ctr">
              <a:buNone/>
            </a:pPr>
            <a:endParaRPr lang="en-US" sz="4000" dirty="0">
              <a:latin typeface="Baskerville Old Face" pitchFamily="18" charset="0"/>
            </a:endParaRPr>
          </a:p>
          <a:p>
            <a:pPr marL="137160" indent="0" algn="ctr">
              <a:buNone/>
            </a:pPr>
            <a:endParaRPr lang="en-US" sz="4000" dirty="0">
              <a:latin typeface="Baskerville Old Face" pitchFamily="18" charset="0"/>
            </a:endParaRPr>
          </a:p>
        </p:txBody>
      </p:sp>
      <p:grpSp>
        <p:nvGrpSpPr>
          <p:cNvPr id="4" name="Group 3"/>
          <p:cNvGrpSpPr/>
          <p:nvPr/>
        </p:nvGrpSpPr>
        <p:grpSpPr>
          <a:xfrm>
            <a:off x="2514600" y="1846283"/>
            <a:ext cx="4114800" cy="4801314"/>
            <a:chOff x="2514600" y="1846283"/>
            <a:chExt cx="4114800" cy="4801314"/>
          </a:xfrm>
        </p:grpSpPr>
        <p:sp>
          <p:nvSpPr>
            <p:cNvPr id="5" name="TextBox 4"/>
            <p:cNvSpPr txBox="1"/>
            <p:nvPr/>
          </p:nvSpPr>
          <p:spPr>
            <a:xfrm>
              <a:off x="2514600" y="1846283"/>
              <a:ext cx="4114800" cy="4801314"/>
            </a:xfrm>
            <a:prstGeom prst="rect">
              <a:avLst/>
            </a:prstGeom>
            <a:solidFill>
              <a:schemeClr val="tx1"/>
            </a:solidFill>
            <a:ln>
              <a:solidFill>
                <a:schemeClr val="bg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6" name="Straight Connector 5"/>
            <p:cNvCxnSpPr/>
            <p:nvPr/>
          </p:nvCxnSpPr>
          <p:spPr>
            <a:xfrm>
              <a:off x="4038600" y="2362200"/>
              <a:ext cx="0" cy="41148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90800" y="2286000"/>
              <a:ext cx="1447800" cy="1446550"/>
            </a:xfrm>
            <a:prstGeom prst="rect">
              <a:avLst/>
            </a:prstGeom>
            <a:noFill/>
          </p:spPr>
          <p:txBody>
            <a:bodyPr wrap="square" rtlCol="0">
              <a:spAutoFit/>
            </a:bodyPr>
            <a:lstStyle/>
            <a:p>
              <a:r>
                <a:rPr lang="en-US" sz="1000" dirty="0">
                  <a:solidFill>
                    <a:schemeClr val="bg1"/>
                  </a:solidFill>
                </a:rPr>
                <a:t>Title:</a:t>
              </a:r>
            </a:p>
            <a:p>
              <a:r>
                <a:rPr lang="en-US" sz="1000" dirty="0">
                  <a:solidFill>
                    <a:schemeClr val="bg1"/>
                  </a:solidFill>
                </a:rPr>
                <a:t>Author:</a:t>
              </a:r>
            </a:p>
            <a:p>
              <a:r>
                <a:rPr lang="en-US" sz="1000" dirty="0">
                  <a:solidFill>
                    <a:schemeClr val="bg1"/>
                  </a:solidFill>
                </a:rPr>
                <a:t>Publishing info:</a:t>
              </a:r>
            </a:p>
            <a:p>
              <a:r>
                <a:rPr lang="en-US" sz="1000" dirty="0">
                  <a:solidFill>
                    <a:schemeClr val="bg1"/>
                  </a:solidFill>
                </a:rPr>
                <a:t>Date:</a:t>
              </a:r>
            </a:p>
            <a:p>
              <a:r>
                <a:rPr lang="en-US" sz="1000" dirty="0">
                  <a:solidFill>
                    <a:schemeClr val="bg1"/>
                  </a:solidFill>
                </a:rPr>
                <a:t>Page:</a:t>
              </a:r>
            </a:p>
            <a:p>
              <a:r>
                <a:rPr lang="en-US" sz="1000" dirty="0">
                  <a:solidFill>
                    <a:schemeClr val="bg1"/>
                  </a:solidFill>
                </a:rPr>
                <a:t>Other info:</a:t>
              </a:r>
            </a:p>
            <a:p>
              <a:r>
                <a:rPr lang="en-US" sz="1000" dirty="0">
                  <a:solidFill>
                    <a:schemeClr val="bg1"/>
                  </a:solidFill>
                </a:rPr>
                <a:t>Primary or Secondary</a:t>
              </a:r>
            </a:p>
            <a:p>
              <a:endParaRPr lang="en-US" dirty="0">
                <a:solidFill>
                  <a:schemeClr val="bg1"/>
                </a:solidFill>
              </a:endParaRPr>
            </a:p>
          </p:txBody>
        </p:sp>
        <p:sp>
          <p:nvSpPr>
            <p:cNvPr id="8" name="TextBox 7"/>
            <p:cNvSpPr txBox="1"/>
            <p:nvPr/>
          </p:nvSpPr>
          <p:spPr>
            <a:xfrm>
              <a:off x="4343400" y="2362200"/>
              <a:ext cx="2057400" cy="369332"/>
            </a:xfrm>
            <a:prstGeom prst="rect">
              <a:avLst/>
            </a:prstGeom>
            <a:noFill/>
          </p:spPr>
          <p:txBody>
            <a:bodyPr wrap="square" rtlCol="0">
              <a:spAutoFit/>
            </a:bodyPr>
            <a:lstStyle/>
            <a:p>
              <a:r>
                <a:rPr lang="en-US" dirty="0">
                  <a:solidFill>
                    <a:schemeClr val="bg1"/>
                  </a:solidFill>
                </a:rPr>
                <a:t>Record notes here</a:t>
              </a:r>
            </a:p>
          </p:txBody>
        </p:sp>
      </p:grpSp>
    </p:spTree>
    <p:extLst>
      <p:ext uri="{BB962C8B-B14F-4D97-AF65-F5344CB8AC3E}">
        <p14:creationId xmlns:p14="http://schemas.microsoft.com/office/powerpoint/2010/main" val="103824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normAutofit/>
          </a:bodyPr>
          <a:lstStyle/>
          <a:p>
            <a:pPr marL="137160" indent="0" algn="ctr">
              <a:buNone/>
            </a:pPr>
            <a:r>
              <a:rPr lang="en-US" sz="4000" dirty="0" err="1">
                <a:latin typeface="Baskerville Old Face" pitchFamily="18" charset="0"/>
              </a:rPr>
              <a:t>Notetaking</a:t>
            </a:r>
            <a:r>
              <a:rPr lang="en-US" sz="4000" dirty="0">
                <a:latin typeface="Baskerville Old Face" pitchFamily="18" charset="0"/>
              </a:rPr>
              <a:t> options</a:t>
            </a:r>
          </a:p>
          <a:p>
            <a:pPr marL="137160" indent="0" algn="ctr">
              <a:buNone/>
            </a:pPr>
            <a:r>
              <a:rPr lang="en-US" sz="4000" dirty="0">
                <a:latin typeface="Baskerville Old Face" pitchFamily="18" charset="0"/>
              </a:rPr>
              <a:t>Research Log</a:t>
            </a:r>
          </a:p>
          <a:p>
            <a:pPr marL="137160" indent="0" algn="ctr">
              <a:buNone/>
            </a:pPr>
            <a:endParaRPr lang="en-US" sz="4000" dirty="0">
              <a:latin typeface="Baskerville Old Face" pitchFamily="18" charset="0"/>
            </a:endParaRPr>
          </a:p>
          <a:p>
            <a:pPr marL="137160" indent="0" algn="ctr">
              <a:buNone/>
            </a:pPr>
            <a:endParaRPr lang="en-US" sz="4000" dirty="0">
              <a:latin typeface="Baskerville Old Face" pitchFamily="18" charset="0"/>
            </a:endParaRPr>
          </a:p>
        </p:txBody>
      </p:sp>
      <p:grpSp>
        <p:nvGrpSpPr>
          <p:cNvPr id="4" name="Group 3"/>
          <p:cNvGrpSpPr/>
          <p:nvPr/>
        </p:nvGrpSpPr>
        <p:grpSpPr>
          <a:xfrm>
            <a:off x="2514600" y="1846283"/>
            <a:ext cx="4114800" cy="4801314"/>
            <a:chOff x="2514600" y="1846283"/>
            <a:chExt cx="4114800" cy="4801314"/>
          </a:xfrm>
        </p:grpSpPr>
        <p:sp>
          <p:nvSpPr>
            <p:cNvPr id="5" name="TextBox 4"/>
            <p:cNvSpPr txBox="1"/>
            <p:nvPr/>
          </p:nvSpPr>
          <p:spPr>
            <a:xfrm>
              <a:off x="2514600" y="1846283"/>
              <a:ext cx="4114800" cy="4801314"/>
            </a:xfrm>
            <a:prstGeom prst="rect">
              <a:avLst/>
            </a:prstGeom>
            <a:solidFill>
              <a:schemeClr val="tx1"/>
            </a:solidFill>
            <a:ln>
              <a:solidFill>
                <a:schemeClr val="bg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6" name="Straight Connector 5"/>
            <p:cNvCxnSpPr/>
            <p:nvPr/>
          </p:nvCxnSpPr>
          <p:spPr>
            <a:xfrm>
              <a:off x="4038600" y="2362200"/>
              <a:ext cx="0" cy="41148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90800" y="2286000"/>
              <a:ext cx="1447800" cy="1446550"/>
            </a:xfrm>
            <a:prstGeom prst="rect">
              <a:avLst/>
            </a:prstGeom>
            <a:noFill/>
          </p:spPr>
          <p:txBody>
            <a:bodyPr wrap="square" rtlCol="0">
              <a:spAutoFit/>
            </a:bodyPr>
            <a:lstStyle/>
            <a:p>
              <a:r>
                <a:rPr lang="en-US" sz="1000" dirty="0">
                  <a:solidFill>
                    <a:schemeClr val="bg1"/>
                  </a:solidFill>
                </a:rPr>
                <a:t>Title:</a:t>
              </a:r>
            </a:p>
            <a:p>
              <a:r>
                <a:rPr lang="en-US" sz="1000" dirty="0">
                  <a:solidFill>
                    <a:schemeClr val="bg1"/>
                  </a:solidFill>
                </a:rPr>
                <a:t>Author:</a:t>
              </a:r>
            </a:p>
            <a:p>
              <a:r>
                <a:rPr lang="en-US" sz="1000" dirty="0">
                  <a:solidFill>
                    <a:schemeClr val="bg1"/>
                  </a:solidFill>
                </a:rPr>
                <a:t>Publishing info:</a:t>
              </a:r>
            </a:p>
            <a:p>
              <a:r>
                <a:rPr lang="en-US" sz="1000" dirty="0">
                  <a:solidFill>
                    <a:schemeClr val="bg1"/>
                  </a:solidFill>
                </a:rPr>
                <a:t>Date:</a:t>
              </a:r>
            </a:p>
            <a:p>
              <a:r>
                <a:rPr lang="en-US" sz="1000" dirty="0">
                  <a:solidFill>
                    <a:schemeClr val="bg1"/>
                  </a:solidFill>
                </a:rPr>
                <a:t>Page:</a:t>
              </a:r>
            </a:p>
            <a:p>
              <a:r>
                <a:rPr lang="en-US" sz="1000" dirty="0">
                  <a:solidFill>
                    <a:schemeClr val="bg1"/>
                  </a:solidFill>
                </a:rPr>
                <a:t>Other info:</a:t>
              </a:r>
            </a:p>
            <a:p>
              <a:r>
                <a:rPr lang="en-US" sz="1000" dirty="0">
                  <a:solidFill>
                    <a:schemeClr val="bg1"/>
                  </a:solidFill>
                </a:rPr>
                <a:t>Primary or Secondary</a:t>
              </a:r>
            </a:p>
            <a:p>
              <a:endParaRPr lang="en-US" dirty="0">
                <a:solidFill>
                  <a:schemeClr val="bg1"/>
                </a:solidFill>
              </a:endParaRPr>
            </a:p>
          </p:txBody>
        </p:sp>
        <p:sp>
          <p:nvSpPr>
            <p:cNvPr id="8" name="TextBox 7"/>
            <p:cNvSpPr txBox="1"/>
            <p:nvPr/>
          </p:nvSpPr>
          <p:spPr>
            <a:xfrm>
              <a:off x="4343400" y="2362200"/>
              <a:ext cx="2057400" cy="369332"/>
            </a:xfrm>
            <a:prstGeom prst="rect">
              <a:avLst/>
            </a:prstGeom>
            <a:noFill/>
          </p:spPr>
          <p:txBody>
            <a:bodyPr wrap="square" rtlCol="0">
              <a:spAutoFit/>
            </a:bodyPr>
            <a:lstStyle/>
            <a:p>
              <a:r>
                <a:rPr lang="en-US" dirty="0">
                  <a:solidFill>
                    <a:schemeClr val="bg1"/>
                  </a:solidFill>
                </a:rPr>
                <a:t>Record notes here</a:t>
              </a:r>
            </a:p>
          </p:txBody>
        </p:sp>
      </p:grpSp>
      <p:sp>
        <p:nvSpPr>
          <p:cNvPr id="9" name="TextBox 8"/>
          <p:cNvSpPr txBox="1"/>
          <p:nvPr/>
        </p:nvSpPr>
        <p:spPr>
          <a:xfrm>
            <a:off x="2971800" y="2157442"/>
            <a:ext cx="4114800" cy="4524315"/>
          </a:xfrm>
          <a:prstGeom prst="rect">
            <a:avLst/>
          </a:prstGeom>
          <a:solidFill>
            <a:schemeClr val="tx1"/>
          </a:solidFill>
          <a:ln>
            <a:solidFill>
              <a:schemeClr val="bg1"/>
            </a:solidFill>
          </a:ln>
        </p:spPr>
        <p:txBody>
          <a:bodyPr wrap="square" rtlCol="0">
            <a:spAutoFit/>
          </a:bodyPr>
          <a:lstStyle/>
          <a:p>
            <a:r>
              <a:rPr lang="en-US" sz="2400" dirty="0">
                <a:solidFill>
                  <a:schemeClr val="bg1"/>
                </a:solidFill>
              </a:rPr>
              <a:t>Title:</a:t>
            </a:r>
          </a:p>
          <a:p>
            <a:r>
              <a:rPr lang="en-US" sz="2400" dirty="0">
                <a:solidFill>
                  <a:schemeClr val="bg1"/>
                </a:solidFill>
              </a:rPr>
              <a:t>Author:</a:t>
            </a:r>
          </a:p>
          <a:p>
            <a:r>
              <a:rPr lang="en-US" sz="2400" dirty="0">
                <a:solidFill>
                  <a:schemeClr val="bg1"/>
                </a:solidFill>
              </a:rPr>
              <a:t>Publishing info:</a:t>
            </a:r>
          </a:p>
          <a:p>
            <a:endParaRPr lang="en-US" sz="2400" dirty="0">
              <a:solidFill>
                <a:schemeClr val="bg1"/>
              </a:solidFill>
            </a:endParaRPr>
          </a:p>
          <a:p>
            <a:endParaRPr lang="en-US" sz="2400" dirty="0">
              <a:solidFill>
                <a:schemeClr val="bg1"/>
              </a:solidFill>
            </a:endParaRPr>
          </a:p>
          <a:p>
            <a:r>
              <a:rPr lang="en-US" sz="2400" dirty="0">
                <a:solidFill>
                  <a:schemeClr val="bg1"/>
                </a:solidFill>
              </a:rPr>
              <a:t>Date:</a:t>
            </a:r>
          </a:p>
          <a:p>
            <a:r>
              <a:rPr lang="en-US" sz="2400" dirty="0">
                <a:solidFill>
                  <a:schemeClr val="bg1"/>
                </a:solidFill>
              </a:rPr>
              <a:t>Page:</a:t>
            </a:r>
          </a:p>
          <a:p>
            <a:r>
              <a:rPr lang="en-US" sz="2400" dirty="0">
                <a:solidFill>
                  <a:schemeClr val="bg1"/>
                </a:solidFill>
              </a:rPr>
              <a:t>Other info:</a:t>
            </a:r>
          </a:p>
          <a:p>
            <a:endParaRPr lang="en-US" sz="2400" dirty="0">
              <a:solidFill>
                <a:schemeClr val="bg1"/>
              </a:solidFill>
            </a:endParaRPr>
          </a:p>
          <a:p>
            <a:endParaRPr lang="en-US" sz="2400" dirty="0">
              <a:solidFill>
                <a:schemeClr val="bg1"/>
              </a:solidFill>
            </a:endParaRPr>
          </a:p>
          <a:p>
            <a:r>
              <a:rPr lang="en-US" sz="2400" dirty="0">
                <a:solidFill>
                  <a:schemeClr val="bg1"/>
                </a:solidFill>
              </a:rPr>
              <a:t>Primary or Secondary</a:t>
            </a:r>
          </a:p>
          <a:p>
            <a:endParaRPr lang="en-US" sz="2400" dirty="0">
              <a:solidFill>
                <a:schemeClr val="bg1"/>
              </a:solidFill>
            </a:endParaRPr>
          </a:p>
        </p:txBody>
      </p:sp>
    </p:spTree>
    <p:extLst>
      <p:ext uri="{BB962C8B-B14F-4D97-AF65-F5344CB8AC3E}">
        <p14:creationId xmlns:p14="http://schemas.microsoft.com/office/powerpoint/2010/main" val="427549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normAutofit/>
          </a:bodyPr>
          <a:lstStyle/>
          <a:p>
            <a:pPr marL="137160" indent="0" algn="ctr">
              <a:buNone/>
            </a:pPr>
            <a:r>
              <a:rPr lang="en-US" sz="3200" dirty="0">
                <a:latin typeface="Baskerville Old Face" pitchFamily="18" charset="0"/>
              </a:rPr>
              <a:t>Annotated Resource Sets</a:t>
            </a:r>
          </a:p>
          <a:p>
            <a:pPr marL="137160" indent="0" algn="ctr">
              <a:buNone/>
            </a:pPr>
            <a:r>
              <a:rPr lang="en-US" sz="2000" dirty="0">
                <a:latin typeface="Baskerville Old Face" pitchFamily="18" charset="0"/>
              </a:rPr>
              <a:t>This is a great way for students to track internet research</a:t>
            </a:r>
          </a:p>
          <a:p>
            <a:pPr marL="137160" indent="0" algn="ctr">
              <a:buNone/>
            </a:pPr>
            <a:endParaRPr lang="en-US" sz="4000" dirty="0">
              <a:latin typeface="Baskerville Old Face" pitchFamily="18" charset="0"/>
            </a:endParaRPr>
          </a:p>
          <a:p>
            <a:pPr marL="137160" indent="0" algn="ctr">
              <a:buNone/>
            </a:pPr>
            <a:endParaRPr lang="en-US" sz="4000" dirty="0">
              <a:latin typeface="Baskerville Old Face"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28786439"/>
              </p:ext>
            </p:extLst>
          </p:nvPr>
        </p:nvGraphicFramePr>
        <p:xfrm>
          <a:off x="457199" y="1371599"/>
          <a:ext cx="8229602" cy="5105402"/>
        </p:xfrm>
        <a:graphic>
          <a:graphicData uri="http://schemas.openxmlformats.org/drawingml/2006/table">
            <a:tbl>
              <a:tblPr firstRow="1" firstCol="1" bandRow="1">
                <a:tableStyleId>{5C22544A-7EE6-4342-B048-85BDC9FD1C3A}</a:tableStyleId>
              </a:tblPr>
              <a:tblGrid>
                <a:gridCol w="1371506">
                  <a:extLst>
                    <a:ext uri="{9D8B030D-6E8A-4147-A177-3AD203B41FA5}">
                      <a16:colId xmlns:a16="http://schemas.microsoft.com/office/drawing/2014/main" val="20000"/>
                    </a:ext>
                  </a:extLst>
                </a:gridCol>
                <a:gridCol w="1371506">
                  <a:extLst>
                    <a:ext uri="{9D8B030D-6E8A-4147-A177-3AD203B41FA5}">
                      <a16:colId xmlns:a16="http://schemas.microsoft.com/office/drawing/2014/main" val="20001"/>
                    </a:ext>
                  </a:extLst>
                </a:gridCol>
                <a:gridCol w="1371506">
                  <a:extLst>
                    <a:ext uri="{9D8B030D-6E8A-4147-A177-3AD203B41FA5}">
                      <a16:colId xmlns:a16="http://schemas.microsoft.com/office/drawing/2014/main" val="20002"/>
                    </a:ext>
                  </a:extLst>
                </a:gridCol>
                <a:gridCol w="1371506">
                  <a:extLst>
                    <a:ext uri="{9D8B030D-6E8A-4147-A177-3AD203B41FA5}">
                      <a16:colId xmlns:a16="http://schemas.microsoft.com/office/drawing/2014/main" val="20003"/>
                    </a:ext>
                  </a:extLst>
                </a:gridCol>
                <a:gridCol w="1371506">
                  <a:extLst>
                    <a:ext uri="{9D8B030D-6E8A-4147-A177-3AD203B41FA5}">
                      <a16:colId xmlns:a16="http://schemas.microsoft.com/office/drawing/2014/main" val="20004"/>
                    </a:ext>
                  </a:extLst>
                </a:gridCol>
                <a:gridCol w="1372072">
                  <a:extLst>
                    <a:ext uri="{9D8B030D-6E8A-4147-A177-3AD203B41FA5}">
                      <a16:colId xmlns:a16="http://schemas.microsoft.com/office/drawing/2014/main" val="20005"/>
                    </a:ext>
                  </a:extLst>
                </a:gridCol>
              </a:tblGrid>
              <a:tr h="914403">
                <a:tc gridSpan="6">
                  <a:txBody>
                    <a:bodyPr/>
                    <a:lstStyle/>
                    <a:p>
                      <a:pPr marL="0" marR="0" algn="ctr">
                        <a:lnSpc>
                          <a:spcPct val="115000"/>
                        </a:lnSpc>
                        <a:spcBef>
                          <a:spcPts val="0"/>
                        </a:spcBef>
                        <a:spcAft>
                          <a:spcPts val="1000"/>
                        </a:spcAft>
                      </a:pPr>
                      <a:r>
                        <a:rPr lang="en-US" sz="2800" dirty="0">
                          <a:solidFill>
                            <a:schemeClr val="bg1"/>
                          </a:solidFill>
                          <a:effectLst/>
                        </a:rPr>
                        <a:t>Project Title or Subject</a:t>
                      </a:r>
                      <a:endParaRPr lang="en-US" sz="2800" dirty="0">
                        <a:solidFill>
                          <a:schemeClr val="bg1"/>
                        </a:solidFill>
                        <a:effectLst/>
                        <a:latin typeface="Calibri"/>
                        <a:ea typeface="Calibri"/>
                        <a:cs typeface="Times New Roman"/>
                      </a:endParaRPr>
                    </a:p>
                  </a:txBody>
                  <a:tcPr marL="61212" marR="61212" marT="0" marB="0">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38199">
                <a:tc>
                  <a:txBody>
                    <a:bodyPr/>
                    <a:lstStyle/>
                    <a:p>
                      <a:pPr marL="0" marR="0" algn="ctr">
                        <a:lnSpc>
                          <a:spcPct val="115000"/>
                        </a:lnSpc>
                        <a:spcBef>
                          <a:spcPts val="0"/>
                        </a:spcBef>
                        <a:spcAft>
                          <a:spcPts val="1000"/>
                        </a:spcAft>
                      </a:pPr>
                      <a:r>
                        <a:rPr lang="en-US" sz="1000">
                          <a:solidFill>
                            <a:schemeClr val="bg1"/>
                          </a:solidFill>
                          <a:effectLst/>
                        </a:rPr>
                        <a:t>(Resource Title Here)</a:t>
                      </a:r>
                      <a:endParaRPr lang="en-US" sz="1000">
                        <a:solidFill>
                          <a:schemeClr val="bg1"/>
                        </a:solidFill>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rPr>
                        <a:t>(Resource Title Here)</a:t>
                      </a:r>
                      <a:endParaRPr lang="en-US" sz="1000" dirty="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rPr>
                        <a:t>(Resource Title Here)</a:t>
                      </a:r>
                      <a:endParaRPr lang="en-US" sz="1000" dirty="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a:effectLst/>
                        </a:rPr>
                        <a:t>(Resource Title Here)</a:t>
                      </a:r>
                      <a:endParaRPr lang="en-US" sz="100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rPr>
                        <a:t>(Resource Title Here)</a:t>
                      </a:r>
                      <a:endParaRPr lang="en-US" sz="1000" dirty="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rPr>
                        <a:t>  (Resource Title Here)</a:t>
                      </a:r>
                      <a:endParaRPr lang="en-US" sz="1000" dirty="0">
                        <a:effectLst/>
                        <a:latin typeface="Calibri"/>
                        <a:ea typeface="Calibri"/>
                        <a:cs typeface="Times New Roman"/>
                      </a:endParaRPr>
                    </a:p>
                  </a:txBody>
                  <a:tcPr marL="61212" marR="61212" marT="0" marB="0">
                    <a:solidFill>
                      <a:schemeClr val="tx2">
                        <a:lumMod val="20000"/>
                        <a:lumOff val="80000"/>
                      </a:schemeClr>
                    </a:solidFill>
                  </a:tcPr>
                </a:tc>
                <a:extLst>
                  <a:ext uri="{0D108BD9-81ED-4DB2-BD59-A6C34878D82A}">
                    <a16:rowId xmlns:a16="http://schemas.microsoft.com/office/drawing/2014/main" val="10001"/>
                  </a:ext>
                </a:extLst>
              </a:tr>
              <a:tr h="838199">
                <a:tc>
                  <a:txBody>
                    <a:bodyPr/>
                    <a:lstStyle/>
                    <a:p>
                      <a:pPr marL="0" marR="0" algn="ctr">
                        <a:lnSpc>
                          <a:spcPct val="115000"/>
                        </a:lnSpc>
                        <a:spcBef>
                          <a:spcPts val="0"/>
                        </a:spcBef>
                        <a:spcAft>
                          <a:spcPts val="1000"/>
                        </a:spcAft>
                      </a:pPr>
                      <a:r>
                        <a:rPr lang="en-US" sz="1000">
                          <a:solidFill>
                            <a:schemeClr val="bg1"/>
                          </a:solidFill>
                          <a:effectLst/>
                        </a:rPr>
                        <a:t>(Context)</a:t>
                      </a:r>
                      <a:endParaRPr lang="en-US" sz="1000">
                        <a:solidFill>
                          <a:schemeClr val="bg1"/>
                        </a:solidFill>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rPr>
                        <a:t>(Context)</a:t>
                      </a:r>
                      <a:endParaRPr lang="en-US" sz="1000" dirty="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rPr>
                        <a:t>(Context)</a:t>
                      </a:r>
                      <a:endParaRPr lang="en-US" sz="1000" dirty="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a:effectLst/>
                        </a:rPr>
                        <a:t>(Context)</a:t>
                      </a:r>
                      <a:endParaRPr lang="en-US" sz="100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a:effectLst/>
                        </a:rPr>
                        <a:t>(Context)</a:t>
                      </a:r>
                      <a:endParaRPr lang="en-US" sz="100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a:effectLst/>
                        </a:rPr>
                        <a:t>(Context)</a:t>
                      </a:r>
                      <a:endParaRPr lang="en-US" sz="1000">
                        <a:effectLst/>
                        <a:latin typeface="Calibri"/>
                        <a:ea typeface="Calibri"/>
                        <a:cs typeface="Times New Roman"/>
                      </a:endParaRPr>
                    </a:p>
                  </a:txBody>
                  <a:tcPr marL="61212" marR="61212" marT="0" marB="0">
                    <a:solidFill>
                      <a:schemeClr val="tx2">
                        <a:lumMod val="20000"/>
                        <a:lumOff val="80000"/>
                      </a:schemeClr>
                    </a:solidFill>
                  </a:tcPr>
                </a:tc>
                <a:extLst>
                  <a:ext uri="{0D108BD9-81ED-4DB2-BD59-A6C34878D82A}">
                    <a16:rowId xmlns:a16="http://schemas.microsoft.com/office/drawing/2014/main" val="10002"/>
                  </a:ext>
                </a:extLst>
              </a:tr>
              <a:tr h="1676402">
                <a:tc>
                  <a:txBody>
                    <a:bodyPr/>
                    <a:lstStyle/>
                    <a:p>
                      <a:pPr marL="0" marR="0">
                        <a:lnSpc>
                          <a:spcPct val="115000"/>
                        </a:lnSpc>
                        <a:spcBef>
                          <a:spcPts val="0"/>
                        </a:spcBef>
                        <a:spcAft>
                          <a:spcPts val="0"/>
                        </a:spcAft>
                      </a:pPr>
                      <a:r>
                        <a:rPr lang="en-US" sz="1000" dirty="0">
                          <a:solidFill>
                            <a:schemeClr val="bg1"/>
                          </a:solidFill>
                          <a:effectLst/>
                        </a:rPr>
                        <a:t> </a:t>
                      </a:r>
                    </a:p>
                    <a:p>
                      <a:pPr marL="0" marR="0" algn="ctr">
                        <a:lnSpc>
                          <a:spcPct val="115000"/>
                        </a:lnSpc>
                        <a:spcBef>
                          <a:spcPts val="0"/>
                        </a:spcBef>
                        <a:spcAft>
                          <a:spcPts val="0"/>
                        </a:spcAft>
                      </a:pPr>
                      <a:r>
                        <a:rPr lang="en-US" sz="1000" dirty="0">
                          <a:solidFill>
                            <a:schemeClr val="bg1"/>
                          </a:solidFill>
                          <a:effectLst/>
                        </a:rPr>
                        <a:t> (Image)</a:t>
                      </a:r>
                      <a:endParaRPr lang="en-US" sz="1000" dirty="0">
                        <a:solidFill>
                          <a:schemeClr val="bg1"/>
                        </a:solidFill>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2" marR="61212" marT="0" marB="0">
                    <a:solidFill>
                      <a:schemeClr val="tx2">
                        <a:lumMod val="20000"/>
                        <a:lumOff val="80000"/>
                      </a:schemeClr>
                    </a:solidFill>
                  </a:tcPr>
                </a:tc>
                <a:extLst>
                  <a:ext uri="{0D108BD9-81ED-4DB2-BD59-A6C34878D82A}">
                    <a16:rowId xmlns:a16="http://schemas.microsoft.com/office/drawing/2014/main" val="10003"/>
                  </a:ext>
                </a:extLst>
              </a:tr>
              <a:tr h="838199">
                <a:tc>
                  <a:txBody>
                    <a:bodyPr/>
                    <a:lstStyle/>
                    <a:p>
                      <a:pPr marL="0" marR="0" algn="ctr">
                        <a:lnSpc>
                          <a:spcPct val="115000"/>
                        </a:lnSpc>
                        <a:spcBef>
                          <a:spcPts val="0"/>
                        </a:spcBef>
                        <a:spcAft>
                          <a:spcPts val="1000"/>
                        </a:spcAft>
                      </a:pPr>
                      <a:r>
                        <a:rPr lang="en-US" sz="1000" dirty="0">
                          <a:solidFill>
                            <a:schemeClr val="bg1"/>
                          </a:solidFill>
                          <a:effectLst/>
                        </a:rPr>
                        <a:t>(Resource Link Here)</a:t>
                      </a:r>
                      <a:endParaRPr lang="en-US" sz="1000" dirty="0">
                        <a:solidFill>
                          <a:schemeClr val="bg1"/>
                        </a:solidFill>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a:effectLst/>
                        </a:rPr>
                        <a:t>(Resource Link Here)</a:t>
                      </a:r>
                      <a:endParaRPr lang="en-US" sz="100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a:effectLst/>
                        </a:rPr>
                        <a:t>(Resource Link Here)</a:t>
                      </a:r>
                      <a:endParaRPr lang="en-US" sz="100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a:effectLst/>
                        </a:rPr>
                        <a:t>(Resource Link Here)</a:t>
                      </a:r>
                      <a:endParaRPr lang="en-US" sz="100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a:effectLst/>
                        </a:rPr>
                        <a:t>(Resource Link Here)</a:t>
                      </a:r>
                      <a:endParaRPr lang="en-US" sz="100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rPr>
                        <a:t>(Resource Link Here)</a:t>
                      </a:r>
                      <a:endParaRPr lang="en-US" sz="1000" dirty="0">
                        <a:effectLst/>
                        <a:latin typeface="Calibri"/>
                        <a:ea typeface="Calibri"/>
                        <a:cs typeface="Times New Roman"/>
                      </a:endParaRPr>
                    </a:p>
                  </a:txBody>
                  <a:tcPr marL="61212" marR="61212" marT="0" marB="0">
                    <a:solidFill>
                      <a:schemeClr val="tx2">
                        <a:lumMod val="20000"/>
                        <a:lumOff val="80000"/>
                      </a:schemeClr>
                    </a:solidFill>
                  </a:tcPr>
                </a:tc>
                <a:extLst>
                  <a:ext uri="{0D108BD9-81ED-4DB2-BD59-A6C34878D82A}">
                    <a16:rowId xmlns:a16="http://schemas.microsoft.com/office/drawing/2014/main" val="10004"/>
                  </a:ext>
                </a:extLst>
              </a:tr>
            </a:tbl>
          </a:graphicData>
        </a:graphic>
      </p:graphicFrame>
      <p:pic>
        <p:nvPicPr>
          <p:cNvPr id="512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1" y="4144939"/>
            <a:ext cx="940984" cy="11239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124751"/>
            <a:ext cx="1123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124751"/>
            <a:ext cx="1123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4114800"/>
            <a:ext cx="1123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4114800"/>
            <a:ext cx="1123950" cy="112395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457200" y="2286000"/>
            <a:ext cx="8229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3124200"/>
            <a:ext cx="8229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3962400"/>
            <a:ext cx="8229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 y="5562600"/>
            <a:ext cx="8229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28800" y="2286000"/>
            <a:ext cx="0" cy="419100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07425" y="2286000"/>
            <a:ext cx="0" cy="419100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90197" y="2286000"/>
            <a:ext cx="0" cy="419100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43600" y="2286000"/>
            <a:ext cx="0" cy="419100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391400" y="2286000"/>
            <a:ext cx="0" cy="419100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445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75960"/>
          </a:xfrm>
        </p:spPr>
        <p:txBody>
          <a:bodyPr>
            <a:normAutofit/>
          </a:bodyPr>
          <a:lstStyle/>
          <a:p>
            <a:pPr marL="137160" indent="0" algn="ctr">
              <a:buNone/>
            </a:pPr>
            <a:r>
              <a:rPr lang="en-US" sz="4000" dirty="0">
                <a:latin typeface="Baskerville Old Face" pitchFamily="18" charset="0"/>
              </a:rPr>
              <a:t>Annotated Resource Sets</a:t>
            </a:r>
          </a:p>
          <a:p>
            <a:pPr marL="137160" indent="0" algn="ctr">
              <a:buNone/>
            </a:pPr>
            <a:endParaRPr lang="en-US" sz="4000" dirty="0">
              <a:latin typeface="Baskerville Old Face"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2720284"/>
              </p:ext>
            </p:extLst>
          </p:nvPr>
        </p:nvGraphicFramePr>
        <p:xfrm>
          <a:off x="457199" y="1371599"/>
          <a:ext cx="8229602" cy="5161856"/>
        </p:xfrm>
        <a:graphic>
          <a:graphicData uri="http://schemas.openxmlformats.org/drawingml/2006/table">
            <a:tbl>
              <a:tblPr firstRow="1" firstCol="1" bandRow="1">
                <a:tableStyleId>{5C22544A-7EE6-4342-B048-85BDC9FD1C3A}</a:tableStyleId>
              </a:tblPr>
              <a:tblGrid>
                <a:gridCol w="1371506">
                  <a:extLst>
                    <a:ext uri="{9D8B030D-6E8A-4147-A177-3AD203B41FA5}">
                      <a16:colId xmlns:a16="http://schemas.microsoft.com/office/drawing/2014/main" val="20000"/>
                    </a:ext>
                  </a:extLst>
                </a:gridCol>
                <a:gridCol w="1371506">
                  <a:extLst>
                    <a:ext uri="{9D8B030D-6E8A-4147-A177-3AD203B41FA5}">
                      <a16:colId xmlns:a16="http://schemas.microsoft.com/office/drawing/2014/main" val="20001"/>
                    </a:ext>
                  </a:extLst>
                </a:gridCol>
                <a:gridCol w="1371506">
                  <a:extLst>
                    <a:ext uri="{9D8B030D-6E8A-4147-A177-3AD203B41FA5}">
                      <a16:colId xmlns:a16="http://schemas.microsoft.com/office/drawing/2014/main" val="20002"/>
                    </a:ext>
                  </a:extLst>
                </a:gridCol>
                <a:gridCol w="1371506">
                  <a:extLst>
                    <a:ext uri="{9D8B030D-6E8A-4147-A177-3AD203B41FA5}">
                      <a16:colId xmlns:a16="http://schemas.microsoft.com/office/drawing/2014/main" val="20003"/>
                    </a:ext>
                  </a:extLst>
                </a:gridCol>
                <a:gridCol w="1371506">
                  <a:extLst>
                    <a:ext uri="{9D8B030D-6E8A-4147-A177-3AD203B41FA5}">
                      <a16:colId xmlns:a16="http://schemas.microsoft.com/office/drawing/2014/main" val="20004"/>
                    </a:ext>
                  </a:extLst>
                </a:gridCol>
                <a:gridCol w="1372072">
                  <a:extLst>
                    <a:ext uri="{9D8B030D-6E8A-4147-A177-3AD203B41FA5}">
                      <a16:colId xmlns:a16="http://schemas.microsoft.com/office/drawing/2014/main" val="20005"/>
                    </a:ext>
                  </a:extLst>
                </a:gridCol>
              </a:tblGrid>
              <a:tr h="914403">
                <a:tc gridSpan="6">
                  <a:txBody>
                    <a:bodyPr/>
                    <a:lstStyle/>
                    <a:p>
                      <a:pPr marL="0" marR="0" algn="ctr">
                        <a:lnSpc>
                          <a:spcPct val="115000"/>
                        </a:lnSpc>
                        <a:spcBef>
                          <a:spcPts val="0"/>
                        </a:spcBef>
                        <a:spcAft>
                          <a:spcPts val="1000"/>
                        </a:spcAft>
                      </a:pPr>
                      <a:r>
                        <a:rPr lang="en-US" sz="2000" dirty="0">
                          <a:effectLst/>
                        </a:rPr>
                        <a:t> </a:t>
                      </a:r>
                      <a:r>
                        <a:rPr lang="en-US" sz="2000" dirty="0">
                          <a:solidFill>
                            <a:schemeClr val="bg1"/>
                          </a:solidFill>
                          <a:effectLst/>
                          <a:latin typeface="Baskerville Old Face" pitchFamily="18" charset="0"/>
                        </a:rPr>
                        <a:t>Resource Set</a:t>
                      </a:r>
                    </a:p>
                    <a:p>
                      <a:pPr marL="0" marR="0" algn="ctr">
                        <a:lnSpc>
                          <a:spcPct val="115000"/>
                        </a:lnSpc>
                        <a:spcBef>
                          <a:spcPts val="0"/>
                        </a:spcBef>
                        <a:spcAft>
                          <a:spcPts val="1000"/>
                        </a:spcAft>
                      </a:pPr>
                      <a:r>
                        <a:rPr lang="en-US" sz="2000" dirty="0">
                          <a:solidFill>
                            <a:schemeClr val="bg1"/>
                          </a:solidFill>
                          <a:effectLst/>
                          <a:latin typeface="Baskerville Old Face" pitchFamily="18" charset="0"/>
                          <a:ea typeface="Calibri"/>
                          <a:cs typeface="Times New Roman"/>
                        </a:rPr>
                        <a:t>Governor</a:t>
                      </a:r>
                      <a:r>
                        <a:rPr lang="en-US" sz="2000" baseline="0" dirty="0">
                          <a:solidFill>
                            <a:schemeClr val="bg1"/>
                          </a:solidFill>
                          <a:effectLst/>
                          <a:latin typeface="Baskerville Old Face" pitchFamily="18" charset="0"/>
                          <a:ea typeface="Calibri"/>
                          <a:cs typeface="Times New Roman"/>
                        </a:rPr>
                        <a:t> Ralph Carr</a:t>
                      </a:r>
                      <a:endParaRPr lang="en-US" sz="2000" dirty="0">
                        <a:solidFill>
                          <a:schemeClr val="bg1"/>
                        </a:solidFill>
                        <a:effectLst/>
                        <a:latin typeface="Baskerville Old Face" pitchFamily="18" charset="0"/>
                        <a:ea typeface="Calibri"/>
                        <a:cs typeface="Times New Roman"/>
                      </a:endParaRPr>
                    </a:p>
                  </a:txBody>
                  <a:tcPr marL="61212" marR="61212" marT="0" marB="0">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38199">
                <a:tc>
                  <a:txBody>
                    <a:bodyPr/>
                    <a:lstStyle/>
                    <a:p>
                      <a:pPr marL="0" marR="0" algn="ctr">
                        <a:lnSpc>
                          <a:spcPct val="115000"/>
                        </a:lnSpc>
                        <a:spcBef>
                          <a:spcPts val="0"/>
                        </a:spcBef>
                        <a:spcAft>
                          <a:spcPts val="1000"/>
                        </a:spcAft>
                      </a:pPr>
                      <a:r>
                        <a:rPr lang="en-US" sz="1000" dirty="0">
                          <a:solidFill>
                            <a:schemeClr val="bg1"/>
                          </a:solidFill>
                          <a:effectLst/>
                        </a:rPr>
                        <a:t>(Resource Title Here)</a:t>
                      </a:r>
                      <a:endParaRPr lang="en-US" sz="1000" dirty="0">
                        <a:solidFill>
                          <a:schemeClr val="bg1"/>
                        </a:solidFill>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latin typeface="+mn-lt"/>
                          <a:ea typeface="+mn-ea"/>
                          <a:cs typeface="+mn-cs"/>
                        </a:rPr>
                        <a:t>Ralph</a:t>
                      </a:r>
                      <a:r>
                        <a:rPr lang="en-US" sz="1000" baseline="0" dirty="0">
                          <a:effectLst/>
                          <a:latin typeface="+mn-lt"/>
                          <a:ea typeface="+mn-ea"/>
                          <a:cs typeface="+mn-cs"/>
                        </a:rPr>
                        <a:t> L. Carr</a:t>
                      </a:r>
                      <a:endParaRPr lang="en-US" sz="1000" dirty="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latin typeface="Book Antiqua" pitchFamily="18" charset="0"/>
                          <a:ea typeface="Calibri"/>
                          <a:cs typeface="Times New Roman"/>
                        </a:rPr>
                        <a:t>The </a:t>
                      </a:r>
                      <a:r>
                        <a:rPr lang="en-US" sz="1000" dirty="0" err="1">
                          <a:effectLst/>
                          <a:latin typeface="Book Antiqua" pitchFamily="18" charset="0"/>
                          <a:ea typeface="Calibri"/>
                          <a:cs typeface="Times New Roman"/>
                        </a:rPr>
                        <a:t>Ninomiya</a:t>
                      </a:r>
                      <a:r>
                        <a:rPr lang="en-US" sz="1000" dirty="0">
                          <a:effectLst/>
                          <a:latin typeface="Book Antiqua" pitchFamily="18" charset="0"/>
                          <a:ea typeface="Calibri"/>
                          <a:cs typeface="Times New Roman"/>
                        </a:rPr>
                        <a:t> family in their barracks room at the </a:t>
                      </a:r>
                      <a:r>
                        <a:rPr lang="en-US" sz="1000" dirty="0" err="1">
                          <a:effectLst/>
                          <a:latin typeface="Book Antiqua" pitchFamily="18" charset="0"/>
                          <a:ea typeface="Calibri"/>
                          <a:cs typeface="Times New Roman"/>
                        </a:rPr>
                        <a:t>Amache</a:t>
                      </a:r>
                      <a:r>
                        <a:rPr lang="en-US" sz="1000" dirty="0">
                          <a:effectLst/>
                          <a:latin typeface="Book Antiqua" pitchFamily="18" charset="0"/>
                          <a:ea typeface="Calibri"/>
                          <a:cs typeface="Times New Roman"/>
                        </a:rPr>
                        <a:t> Center</a:t>
                      </a: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latin typeface="+mn-lt"/>
                          <a:ea typeface="+mn-ea"/>
                          <a:cs typeface="+mn-cs"/>
                        </a:rPr>
                        <a:t>Executive</a:t>
                      </a:r>
                      <a:r>
                        <a:rPr lang="en-US" sz="1000" baseline="0" dirty="0">
                          <a:effectLst/>
                          <a:latin typeface="+mn-lt"/>
                          <a:ea typeface="+mn-ea"/>
                          <a:cs typeface="+mn-cs"/>
                        </a:rPr>
                        <a:t> Order 9066</a:t>
                      </a:r>
                      <a:endParaRPr lang="en-US" sz="1000" dirty="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a:effectLst/>
                        </a:rPr>
                        <a:t>(Resource Title Here)</a:t>
                      </a:r>
                      <a:endParaRPr lang="en-US" sz="100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rPr>
                        <a:t> (Resource Title Here)</a:t>
                      </a:r>
                      <a:endParaRPr lang="en-US" sz="1000" dirty="0">
                        <a:effectLst/>
                        <a:latin typeface="Calibri"/>
                        <a:ea typeface="Calibri"/>
                        <a:cs typeface="Times New Roman"/>
                      </a:endParaRPr>
                    </a:p>
                  </a:txBody>
                  <a:tcPr marL="61212" marR="61212" marT="0" marB="0">
                    <a:solidFill>
                      <a:schemeClr val="tx2">
                        <a:lumMod val="20000"/>
                        <a:lumOff val="80000"/>
                      </a:schemeClr>
                    </a:solidFill>
                  </a:tcPr>
                </a:tc>
                <a:extLst>
                  <a:ext uri="{0D108BD9-81ED-4DB2-BD59-A6C34878D82A}">
                    <a16:rowId xmlns:a16="http://schemas.microsoft.com/office/drawing/2014/main" val="10001"/>
                  </a:ext>
                </a:extLst>
              </a:tr>
              <a:tr h="838199">
                <a:tc>
                  <a:txBody>
                    <a:bodyPr/>
                    <a:lstStyle/>
                    <a:p>
                      <a:pPr marL="0" marR="0" algn="ctr">
                        <a:lnSpc>
                          <a:spcPct val="115000"/>
                        </a:lnSpc>
                        <a:spcBef>
                          <a:spcPts val="0"/>
                        </a:spcBef>
                        <a:spcAft>
                          <a:spcPts val="1000"/>
                        </a:spcAft>
                      </a:pPr>
                      <a:r>
                        <a:rPr lang="en-US" sz="1000">
                          <a:solidFill>
                            <a:schemeClr val="bg1"/>
                          </a:solidFill>
                          <a:effectLst/>
                        </a:rPr>
                        <a:t>(Context)</a:t>
                      </a:r>
                      <a:endParaRPr lang="en-US" sz="1000">
                        <a:solidFill>
                          <a:schemeClr val="bg1"/>
                        </a:solidFill>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latin typeface="+mn-lt"/>
                          <a:ea typeface="+mn-ea"/>
                          <a:cs typeface="+mn-cs"/>
                        </a:rPr>
                        <a:t>This</a:t>
                      </a:r>
                      <a:r>
                        <a:rPr lang="en-US" sz="1000" baseline="0" dirty="0">
                          <a:effectLst/>
                          <a:latin typeface="+mn-lt"/>
                          <a:ea typeface="+mn-ea"/>
                          <a:cs typeface="+mn-cs"/>
                        </a:rPr>
                        <a:t> is a photograph of Governor Carr taken while he was Governor of Colorado</a:t>
                      </a:r>
                      <a:endParaRPr lang="en-US" sz="1000" dirty="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latin typeface="+mn-lt"/>
                          <a:ea typeface="+mn-ea"/>
                          <a:cs typeface="+mn-cs"/>
                        </a:rPr>
                        <a:t>This</a:t>
                      </a:r>
                      <a:r>
                        <a:rPr lang="en-US" sz="1000" baseline="0" dirty="0">
                          <a:effectLst/>
                          <a:latin typeface="+mn-lt"/>
                          <a:ea typeface="+mn-ea"/>
                          <a:cs typeface="+mn-cs"/>
                        </a:rPr>
                        <a:t> photograph shows what living conditions were like in the barracks</a:t>
                      </a:r>
                      <a:endParaRPr lang="en-US" sz="1000" dirty="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latin typeface="+mn-lt"/>
                          <a:ea typeface="+mn-ea"/>
                          <a:cs typeface="+mn-cs"/>
                        </a:rPr>
                        <a:t>EO</a:t>
                      </a:r>
                      <a:r>
                        <a:rPr lang="en-US" sz="1000" baseline="0" dirty="0">
                          <a:effectLst/>
                          <a:latin typeface="+mn-lt"/>
                          <a:ea typeface="+mn-ea"/>
                          <a:cs typeface="+mn-cs"/>
                        </a:rPr>
                        <a:t> 9066 was issued by FDR to mandate the removal of people of Japanese ancestry for the West Coast</a:t>
                      </a:r>
                      <a:endParaRPr lang="en-US" sz="1000" dirty="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a:effectLst/>
                        </a:rPr>
                        <a:t>(Context)</a:t>
                      </a:r>
                      <a:endParaRPr lang="en-US" sz="100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a:effectLst/>
                        </a:rPr>
                        <a:t>(Context)</a:t>
                      </a:r>
                      <a:endParaRPr lang="en-US" sz="1000">
                        <a:effectLst/>
                        <a:latin typeface="Calibri"/>
                        <a:ea typeface="Calibri"/>
                        <a:cs typeface="Times New Roman"/>
                      </a:endParaRPr>
                    </a:p>
                  </a:txBody>
                  <a:tcPr marL="61212" marR="61212" marT="0" marB="0">
                    <a:solidFill>
                      <a:schemeClr val="tx2">
                        <a:lumMod val="20000"/>
                        <a:lumOff val="80000"/>
                      </a:schemeClr>
                    </a:solidFill>
                  </a:tcPr>
                </a:tc>
                <a:extLst>
                  <a:ext uri="{0D108BD9-81ED-4DB2-BD59-A6C34878D82A}">
                    <a16:rowId xmlns:a16="http://schemas.microsoft.com/office/drawing/2014/main" val="10002"/>
                  </a:ext>
                </a:extLst>
              </a:tr>
              <a:tr h="1676402">
                <a:tc>
                  <a:txBody>
                    <a:bodyPr/>
                    <a:lstStyle/>
                    <a:p>
                      <a:pPr marL="0" marR="0">
                        <a:lnSpc>
                          <a:spcPct val="115000"/>
                        </a:lnSpc>
                        <a:spcBef>
                          <a:spcPts val="0"/>
                        </a:spcBef>
                        <a:spcAft>
                          <a:spcPts val="0"/>
                        </a:spcAft>
                      </a:pPr>
                      <a:r>
                        <a:rPr lang="en-US" sz="1000" dirty="0">
                          <a:solidFill>
                            <a:schemeClr val="bg1"/>
                          </a:solidFill>
                          <a:effectLst/>
                        </a:rPr>
                        <a:t> </a:t>
                      </a:r>
                    </a:p>
                    <a:p>
                      <a:pPr marL="0" marR="0" algn="ctr">
                        <a:lnSpc>
                          <a:spcPct val="115000"/>
                        </a:lnSpc>
                        <a:spcBef>
                          <a:spcPts val="0"/>
                        </a:spcBef>
                        <a:spcAft>
                          <a:spcPts val="0"/>
                        </a:spcAft>
                      </a:pPr>
                      <a:r>
                        <a:rPr lang="en-US" sz="1000" dirty="0">
                          <a:solidFill>
                            <a:schemeClr val="bg1"/>
                          </a:solidFill>
                          <a:effectLst/>
                        </a:rPr>
                        <a:t> (Image)</a:t>
                      </a:r>
                      <a:endParaRPr lang="en-US" sz="1000" dirty="0">
                        <a:solidFill>
                          <a:schemeClr val="bg1"/>
                        </a:solidFill>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1212" marR="61212" marT="0" marB="0">
                    <a:solidFill>
                      <a:schemeClr val="tx2">
                        <a:lumMod val="20000"/>
                        <a:lumOff val="80000"/>
                      </a:schemeClr>
                    </a:solidFill>
                  </a:tcPr>
                </a:tc>
                <a:extLst>
                  <a:ext uri="{0D108BD9-81ED-4DB2-BD59-A6C34878D82A}">
                    <a16:rowId xmlns:a16="http://schemas.microsoft.com/office/drawing/2014/main" val="10003"/>
                  </a:ext>
                </a:extLst>
              </a:tr>
              <a:tr h="838199">
                <a:tc>
                  <a:txBody>
                    <a:bodyPr/>
                    <a:lstStyle/>
                    <a:p>
                      <a:pPr marL="0" marR="0" algn="ctr">
                        <a:lnSpc>
                          <a:spcPct val="115000"/>
                        </a:lnSpc>
                        <a:spcBef>
                          <a:spcPts val="0"/>
                        </a:spcBef>
                        <a:spcAft>
                          <a:spcPts val="1000"/>
                        </a:spcAft>
                      </a:pPr>
                      <a:r>
                        <a:rPr lang="en-US" sz="1000" dirty="0">
                          <a:solidFill>
                            <a:schemeClr val="bg1"/>
                          </a:solidFill>
                          <a:effectLst/>
                        </a:rPr>
                        <a:t>(Resource Link Here)</a:t>
                      </a:r>
                    </a:p>
                    <a:p>
                      <a:pPr marL="0" marR="0" algn="ctr">
                        <a:lnSpc>
                          <a:spcPct val="115000"/>
                        </a:lnSpc>
                        <a:spcBef>
                          <a:spcPts val="0"/>
                        </a:spcBef>
                        <a:spcAft>
                          <a:spcPts val="1000"/>
                        </a:spcAft>
                      </a:pPr>
                      <a:endParaRPr lang="en-US" sz="1000" dirty="0">
                        <a:solidFill>
                          <a:schemeClr val="bg1"/>
                        </a:solidFill>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latin typeface="Calibri"/>
                          <a:ea typeface="Calibri"/>
                          <a:cs typeface="Times New Roman"/>
                        </a:rPr>
                        <a:t>http://cdm16079.contentdm.oclc.org/cdm/singleitem/collection/p15330coll22/id/76409/rec/27</a:t>
                      </a: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latin typeface="Calibri"/>
                          <a:ea typeface="Calibri"/>
                          <a:cs typeface="Times New Roman"/>
                        </a:rPr>
                        <a:t>http://cdm16079.contentdm.oclc.org/cdm/singleitem/collection/p15330coll22/id/3637/rec/2</a:t>
                      </a: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latin typeface="Calibri"/>
                          <a:ea typeface="Calibri"/>
                          <a:cs typeface="Times New Roman"/>
                        </a:rPr>
                        <a:t>http://www.du.edu/behindbarbedwire/executive_order_9066.html</a:t>
                      </a: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rPr>
                        <a:t>(Resource Link Here)</a:t>
                      </a:r>
                      <a:endParaRPr lang="en-US" sz="1000" dirty="0">
                        <a:effectLst/>
                        <a:latin typeface="Calibri"/>
                        <a:ea typeface="Calibri"/>
                        <a:cs typeface="Times New Roman"/>
                      </a:endParaRPr>
                    </a:p>
                  </a:txBody>
                  <a:tcPr marL="61212" marR="61212" marT="0" marB="0">
                    <a:solidFill>
                      <a:schemeClr val="tx2">
                        <a:lumMod val="20000"/>
                        <a:lumOff val="80000"/>
                      </a:schemeClr>
                    </a:solidFill>
                  </a:tcPr>
                </a:tc>
                <a:tc>
                  <a:txBody>
                    <a:bodyPr/>
                    <a:lstStyle/>
                    <a:p>
                      <a:pPr marL="0" marR="0" algn="ctr">
                        <a:lnSpc>
                          <a:spcPct val="115000"/>
                        </a:lnSpc>
                        <a:spcBef>
                          <a:spcPts val="0"/>
                        </a:spcBef>
                        <a:spcAft>
                          <a:spcPts val="1000"/>
                        </a:spcAft>
                      </a:pPr>
                      <a:r>
                        <a:rPr lang="en-US" sz="1000" dirty="0">
                          <a:effectLst/>
                        </a:rPr>
                        <a:t>(Resource Link Here)</a:t>
                      </a:r>
                    </a:p>
                    <a:p>
                      <a:pPr marL="0" marR="0" algn="ctr">
                        <a:lnSpc>
                          <a:spcPct val="115000"/>
                        </a:lnSpc>
                        <a:spcBef>
                          <a:spcPts val="0"/>
                        </a:spcBef>
                        <a:spcAft>
                          <a:spcPts val="1000"/>
                        </a:spcAft>
                      </a:pPr>
                      <a:endParaRPr lang="en-US" sz="1000" dirty="0">
                        <a:effectLst/>
                        <a:latin typeface="Calibri"/>
                        <a:ea typeface="Calibri"/>
                        <a:cs typeface="Times New Roman"/>
                      </a:endParaRPr>
                    </a:p>
                  </a:txBody>
                  <a:tcPr marL="61212" marR="61212" marT="0" marB="0">
                    <a:solidFill>
                      <a:schemeClr val="tx2">
                        <a:lumMod val="20000"/>
                        <a:lumOff val="80000"/>
                      </a:schemeClr>
                    </a:solidFill>
                  </a:tcPr>
                </a:tc>
                <a:extLst>
                  <a:ext uri="{0D108BD9-81ED-4DB2-BD59-A6C34878D82A}">
                    <a16:rowId xmlns:a16="http://schemas.microsoft.com/office/drawing/2014/main" val="10004"/>
                  </a:ext>
                </a:extLst>
              </a:tr>
            </a:tbl>
          </a:graphicData>
        </a:graphic>
      </p:graphicFrame>
      <p:pic>
        <p:nvPicPr>
          <p:cNvPr id="512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4140970"/>
            <a:ext cx="9715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124751"/>
            <a:ext cx="1123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48200" y="4140970"/>
            <a:ext cx="1123950" cy="109151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76600" y="4177364"/>
            <a:ext cx="1123950" cy="99882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cdm16079.contentdm.oclc.org/utils/ajaxhelper/?CISOROOT=p15330coll22&amp;CISOPTR=76409&amp;action=2&amp;DMSCALE=10&amp;DMWIDTH=500&amp;DMHEIGHT=421&amp;DMX=0&amp;DMY=0&amp;DMTEXT=Ralph%20Carr&amp;DMROTATE=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3206" y="4110203"/>
            <a:ext cx="1181944" cy="99519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57200" y="2286000"/>
            <a:ext cx="8229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3124200"/>
            <a:ext cx="8229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4037463"/>
            <a:ext cx="8229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5638800"/>
            <a:ext cx="8229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8800" y="2286000"/>
            <a:ext cx="0" cy="419100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1072" y="2286000"/>
            <a:ext cx="0" cy="419100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60627" y="2286000"/>
            <a:ext cx="0" cy="419100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943600" y="2286000"/>
            <a:ext cx="0" cy="419100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391400" y="2286000"/>
            <a:ext cx="0" cy="419100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196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839200" cy="6324600"/>
          </a:xfrm>
        </p:spPr>
        <p:txBody>
          <a:bodyPr>
            <a:normAutofit fontScale="85000" lnSpcReduction="20000"/>
          </a:bodyPr>
          <a:lstStyle/>
          <a:p>
            <a:pPr marL="137160" indent="0" algn="ctr">
              <a:buNone/>
            </a:pPr>
            <a:r>
              <a:rPr lang="en-US" sz="3900" dirty="0">
                <a:latin typeface="Baskerville Old Face" pitchFamily="18" charset="0"/>
              </a:rPr>
              <a:t>Project Phase</a:t>
            </a:r>
          </a:p>
          <a:p>
            <a:pPr>
              <a:buFont typeface="Wingdings" pitchFamily="2" charset="2"/>
              <a:buChar char="Ø"/>
            </a:pPr>
            <a:r>
              <a:rPr lang="en-US" sz="3000" dirty="0">
                <a:latin typeface="Baskerville Old Face" pitchFamily="18" charset="0"/>
              </a:rPr>
              <a:t>This is the opportunity for students to be creative with the things they have learned.</a:t>
            </a:r>
          </a:p>
          <a:p>
            <a:pPr>
              <a:buFont typeface="Wingdings" pitchFamily="2" charset="2"/>
              <a:buChar char="Ø"/>
            </a:pPr>
            <a:r>
              <a:rPr lang="en-US" sz="3000" dirty="0">
                <a:latin typeface="Baskerville Old Face" pitchFamily="18" charset="0"/>
              </a:rPr>
              <a:t>Be sure that the students have read all of the rules for their chosen category before beginning.</a:t>
            </a:r>
          </a:p>
          <a:p>
            <a:pPr>
              <a:buFont typeface="Wingdings" pitchFamily="2" charset="2"/>
              <a:buChar char="Ø"/>
            </a:pPr>
            <a:r>
              <a:rPr lang="en-US" sz="3000" dirty="0">
                <a:latin typeface="Baskerville Old Face" pitchFamily="18" charset="0"/>
              </a:rPr>
              <a:t>Have students view samples before beginning their project.</a:t>
            </a:r>
          </a:p>
          <a:p>
            <a:pPr>
              <a:buFont typeface="Wingdings" pitchFamily="2" charset="2"/>
              <a:buChar char="Ø"/>
            </a:pPr>
            <a:r>
              <a:rPr lang="en-US" sz="3000" dirty="0">
                <a:latin typeface="Baskerville Old Face" pitchFamily="18" charset="0"/>
              </a:rPr>
              <a:t>The project should prove the thesis.</a:t>
            </a:r>
          </a:p>
          <a:p>
            <a:pPr>
              <a:buFont typeface="Wingdings" pitchFamily="2" charset="2"/>
              <a:buChar char="Ø"/>
            </a:pPr>
            <a:r>
              <a:rPr lang="en-US" sz="3000" dirty="0">
                <a:latin typeface="Baskerville Old Face" pitchFamily="18" charset="0"/>
              </a:rPr>
              <a:t>The project must stand on its own.</a:t>
            </a:r>
          </a:p>
          <a:p>
            <a:pPr>
              <a:buFont typeface="Wingdings" pitchFamily="2" charset="2"/>
              <a:buChar char="Ø"/>
            </a:pPr>
            <a:r>
              <a:rPr lang="en-US" sz="3000" dirty="0">
                <a:latin typeface="Baskerville Old Face" pitchFamily="18" charset="0"/>
              </a:rPr>
              <a:t>Judges are most interested in a demonstration of learning, but neatness and creativity are also considered.</a:t>
            </a:r>
          </a:p>
          <a:p>
            <a:pPr>
              <a:buFont typeface="Wingdings" pitchFamily="2" charset="2"/>
              <a:buChar char="Ø"/>
            </a:pPr>
            <a:r>
              <a:rPr lang="en-US" sz="3000" dirty="0">
                <a:latin typeface="Baskerville Old Face" pitchFamily="18" charset="0"/>
              </a:rPr>
              <a:t>Encourage students to include things like maps and timelines when appropriate.</a:t>
            </a:r>
          </a:p>
          <a:p>
            <a:pPr>
              <a:buFont typeface="Wingdings" pitchFamily="2" charset="2"/>
              <a:buChar char="Ø"/>
            </a:pPr>
            <a:r>
              <a:rPr lang="en-US" sz="3000" dirty="0">
                <a:latin typeface="Baskerville Old Face" pitchFamily="18" charset="0"/>
              </a:rPr>
              <a:t>Sometimes the hardest part is deciding what to leave out!</a:t>
            </a:r>
          </a:p>
          <a:p>
            <a:pPr>
              <a:buFont typeface="Wingdings" pitchFamily="2" charset="2"/>
              <a:buChar char="Ø"/>
            </a:pPr>
            <a:endParaRPr lang="en-US" dirty="0"/>
          </a:p>
        </p:txBody>
      </p:sp>
    </p:spTree>
    <p:extLst>
      <p:ext uri="{BB962C8B-B14F-4D97-AF65-F5344CB8AC3E}">
        <p14:creationId xmlns:p14="http://schemas.microsoft.com/office/powerpoint/2010/main" val="403841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5400" dirty="0">
                <a:solidFill>
                  <a:schemeClr val="bg2">
                    <a:lumMod val="20000"/>
                    <a:lumOff val="80000"/>
                  </a:schemeClr>
                </a:solidFill>
                <a:latin typeface="Baskerville Old Face" pitchFamily="18" charset="0"/>
              </a:rPr>
              <a:t>History Day is…</a:t>
            </a:r>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sz="3200" dirty="0">
                <a:latin typeface="Baskerville Old Face" pitchFamily="18" charset="0"/>
              </a:rPr>
              <a:t>more than just a day. It is an adventure!</a:t>
            </a:r>
          </a:p>
          <a:p>
            <a:pPr>
              <a:buFont typeface="Wingdings" pitchFamily="2" charset="2"/>
              <a:buChar char="Ø"/>
            </a:pPr>
            <a:r>
              <a:rPr lang="en-US" sz="3200" dirty="0">
                <a:latin typeface="Baskerville Old Face" pitchFamily="18" charset="0"/>
              </a:rPr>
              <a:t>a platform for teaching real-life skills</a:t>
            </a:r>
          </a:p>
          <a:p>
            <a:pPr>
              <a:buFont typeface="Wingdings" pitchFamily="2" charset="2"/>
              <a:buChar char="Ø"/>
            </a:pPr>
            <a:r>
              <a:rPr lang="en-US" sz="3200" dirty="0">
                <a:latin typeface="Baskerville Old Face" pitchFamily="18" charset="0"/>
              </a:rPr>
              <a:t>flexible</a:t>
            </a:r>
          </a:p>
          <a:p>
            <a:pPr>
              <a:buFont typeface="Wingdings" pitchFamily="2" charset="2"/>
              <a:buChar char="Ø"/>
            </a:pPr>
            <a:r>
              <a:rPr lang="en-US" sz="3200" dirty="0">
                <a:latin typeface="Baskerville Old Face" pitchFamily="18" charset="0"/>
              </a:rPr>
              <a:t>fun</a:t>
            </a:r>
          </a:p>
          <a:p>
            <a:pPr>
              <a:buFont typeface="Wingdings" pitchFamily="2" charset="2"/>
              <a:buChar char="Ø"/>
            </a:pPr>
            <a:r>
              <a:rPr lang="en-US" sz="3200" dirty="0">
                <a:latin typeface="Baskerville Old Face" pitchFamily="18" charset="0"/>
              </a:rPr>
              <a:t>a great way to provide success for students who might not succeed in other areas</a:t>
            </a:r>
          </a:p>
          <a:p>
            <a:pPr>
              <a:buFont typeface="Wingdings" pitchFamily="2" charset="2"/>
              <a:buChar char="Ø"/>
            </a:pPr>
            <a:r>
              <a:rPr lang="en-US" sz="3200" dirty="0">
                <a:latin typeface="Baskerville Old Face" pitchFamily="18" charset="0"/>
              </a:rPr>
              <a:t>compatible with Common Core Standards</a:t>
            </a:r>
          </a:p>
          <a:p>
            <a:pPr>
              <a:buFont typeface="Wingdings" pitchFamily="2" charset="2"/>
              <a:buChar char="Ø"/>
            </a:pPr>
            <a:r>
              <a:rPr lang="en-US" sz="3200" dirty="0">
                <a:latin typeface="Baskerville Old Face" pitchFamily="18" charset="0"/>
              </a:rPr>
              <a:t>a solution for the college remediation trend</a:t>
            </a:r>
          </a:p>
          <a:p>
            <a:endParaRPr lang="en-US" dirty="0"/>
          </a:p>
          <a:p>
            <a:endParaRPr lang="en-US" dirty="0"/>
          </a:p>
          <a:p>
            <a:endParaRPr lang="en-US" dirty="0"/>
          </a:p>
        </p:txBody>
      </p:sp>
    </p:spTree>
    <p:extLst>
      <p:ext uri="{BB962C8B-B14F-4D97-AF65-F5344CB8AC3E}">
        <p14:creationId xmlns:p14="http://schemas.microsoft.com/office/powerpoint/2010/main" val="329552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763000" cy="5775960"/>
          </a:xfrm>
        </p:spPr>
        <p:txBody>
          <a:bodyPr>
            <a:normAutofit fontScale="92500" lnSpcReduction="10000"/>
          </a:bodyPr>
          <a:lstStyle/>
          <a:p>
            <a:pPr marL="137160" indent="0" algn="ctr">
              <a:buNone/>
            </a:pPr>
            <a:r>
              <a:rPr lang="en-US" sz="4000" dirty="0">
                <a:latin typeface="Baskerville Old Face" pitchFamily="18" charset="0"/>
              </a:rPr>
              <a:t>Project Phase</a:t>
            </a:r>
          </a:p>
          <a:p>
            <a:pPr>
              <a:buFont typeface="Wingdings" pitchFamily="2" charset="2"/>
              <a:buChar char="Ø"/>
            </a:pPr>
            <a:r>
              <a:rPr lang="en-US" dirty="0">
                <a:latin typeface="Baskerville Old Face" pitchFamily="18" charset="0"/>
              </a:rPr>
              <a:t>Five categories to choose from</a:t>
            </a:r>
          </a:p>
          <a:p>
            <a:pPr lvl="1">
              <a:buFont typeface="Wingdings" pitchFamily="2" charset="2"/>
              <a:buChar char="Ø"/>
            </a:pPr>
            <a:r>
              <a:rPr lang="en-US" dirty="0">
                <a:latin typeface="Baskerville Old Face" pitchFamily="18" charset="0"/>
              </a:rPr>
              <a:t>Paper (individual only)</a:t>
            </a:r>
          </a:p>
          <a:p>
            <a:pPr lvl="1">
              <a:buFont typeface="Wingdings" pitchFamily="2" charset="2"/>
              <a:buChar char="Ø"/>
            </a:pPr>
            <a:r>
              <a:rPr lang="en-US" dirty="0">
                <a:latin typeface="Baskerville Old Face" pitchFamily="18" charset="0"/>
              </a:rPr>
              <a:t>Exhibit (group or individual)</a:t>
            </a:r>
          </a:p>
          <a:p>
            <a:pPr lvl="1">
              <a:buFont typeface="Wingdings" pitchFamily="2" charset="2"/>
              <a:buChar char="Ø"/>
            </a:pPr>
            <a:r>
              <a:rPr lang="en-US" dirty="0">
                <a:latin typeface="Baskerville Old Face" pitchFamily="18" charset="0"/>
              </a:rPr>
              <a:t>Documentary (group or individual)</a:t>
            </a:r>
          </a:p>
          <a:p>
            <a:pPr lvl="1">
              <a:buFont typeface="Wingdings" pitchFamily="2" charset="2"/>
              <a:buChar char="Ø"/>
            </a:pPr>
            <a:r>
              <a:rPr lang="en-US" dirty="0">
                <a:latin typeface="Baskerville Old Face" pitchFamily="18" charset="0"/>
              </a:rPr>
              <a:t>Performance (group or individual)</a:t>
            </a:r>
          </a:p>
          <a:p>
            <a:pPr lvl="1">
              <a:buFont typeface="Wingdings" pitchFamily="2" charset="2"/>
              <a:buChar char="Ø"/>
            </a:pPr>
            <a:r>
              <a:rPr lang="en-US" dirty="0">
                <a:latin typeface="Baskerville Old Face" pitchFamily="18" charset="0"/>
              </a:rPr>
              <a:t>Website (group or individual)</a:t>
            </a:r>
          </a:p>
          <a:p>
            <a:pPr marL="585216" lvl="1" indent="0">
              <a:buNone/>
            </a:pPr>
            <a:endParaRPr lang="en-US" dirty="0">
              <a:latin typeface="Baskerville Old Face" pitchFamily="18" charset="0"/>
            </a:endParaRPr>
          </a:p>
          <a:p>
            <a:pPr marL="519113" lvl="1" indent="-409575">
              <a:buFont typeface="Wingdings" pitchFamily="2" charset="2"/>
              <a:buChar char="Ø"/>
            </a:pPr>
            <a:r>
              <a:rPr lang="en-US" sz="2800" dirty="0">
                <a:latin typeface="Baskerville Old Face" pitchFamily="18" charset="0"/>
              </a:rPr>
              <a:t>  Some projects are better suited to a specific category</a:t>
            </a:r>
          </a:p>
          <a:p>
            <a:pPr marL="827532" lvl="3" indent="-342900">
              <a:buFont typeface="Wingdings" pitchFamily="2" charset="2"/>
              <a:buChar char="Ø"/>
            </a:pPr>
            <a:r>
              <a:rPr lang="en-US" sz="2400" dirty="0">
                <a:latin typeface="Baskerville Old Face" pitchFamily="18" charset="0"/>
              </a:rPr>
              <a:t>Topics that have available video work well in the doc category</a:t>
            </a:r>
          </a:p>
          <a:p>
            <a:pPr marL="827532" lvl="3" indent="-342900">
              <a:buFont typeface="Wingdings" pitchFamily="2" charset="2"/>
              <a:buChar char="Ø"/>
            </a:pPr>
            <a:r>
              <a:rPr lang="en-US" sz="2400" dirty="0">
                <a:latin typeface="Baskerville Old Face" pitchFamily="18" charset="0"/>
              </a:rPr>
              <a:t>Topics where there are not a lot of visual support might make a better paper than an exhibit</a:t>
            </a:r>
          </a:p>
          <a:p>
            <a:pPr marL="608076" lvl="2" indent="-342900">
              <a:buFont typeface="Wingdings" pitchFamily="2" charset="2"/>
              <a:buChar char="Ø"/>
            </a:pPr>
            <a:endParaRPr lang="en-US" dirty="0"/>
          </a:p>
        </p:txBody>
      </p:sp>
    </p:spTree>
    <p:extLst>
      <p:ext uri="{BB962C8B-B14F-4D97-AF65-F5344CB8AC3E}">
        <p14:creationId xmlns:p14="http://schemas.microsoft.com/office/powerpoint/2010/main" val="71276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763000" cy="5775960"/>
          </a:xfrm>
        </p:spPr>
        <p:txBody>
          <a:bodyPr>
            <a:normAutofit/>
          </a:bodyPr>
          <a:lstStyle/>
          <a:p>
            <a:pPr marL="137160" indent="0" algn="ctr">
              <a:buNone/>
            </a:pPr>
            <a:r>
              <a:rPr lang="en-US" sz="4000" dirty="0">
                <a:latin typeface="Baskerville Old Face" pitchFamily="18" charset="0"/>
              </a:rPr>
              <a:t>Project Phase</a:t>
            </a:r>
          </a:p>
          <a:p>
            <a:pPr marL="137160" indent="0" algn="ctr">
              <a:buNone/>
            </a:pPr>
            <a:r>
              <a:rPr lang="en-US" sz="4000" dirty="0">
                <a:latin typeface="Baskerville Old Face" pitchFamily="18" charset="0"/>
              </a:rPr>
              <a:t>Finding examples and specific details about each categories:</a:t>
            </a:r>
          </a:p>
          <a:p>
            <a:pPr marL="137160" indent="0" algn="ctr">
              <a:buNone/>
            </a:pPr>
            <a:endParaRPr lang="en-US" sz="4000" dirty="0">
              <a:latin typeface="Baskerville Old Face" pitchFamily="18" charset="0"/>
            </a:endParaRPr>
          </a:p>
          <a:p>
            <a:pPr marL="137160" indent="0" algn="ctr">
              <a:buNone/>
            </a:pPr>
            <a:r>
              <a:rPr lang="en-US" sz="3600" dirty="0">
                <a:latin typeface="Baskerville Old Face" pitchFamily="18" charset="0"/>
                <a:hlinkClick r:id="rId2"/>
              </a:rPr>
              <a:t>www.nhddenver.org</a:t>
            </a:r>
            <a:endParaRPr lang="en-US" sz="3600" dirty="0">
              <a:latin typeface="Baskerville Old Face" pitchFamily="18" charset="0"/>
            </a:endParaRPr>
          </a:p>
          <a:p>
            <a:pPr marL="137160" indent="0" algn="ctr">
              <a:buNone/>
            </a:pPr>
            <a:r>
              <a:rPr lang="en-US" sz="3600" dirty="0">
                <a:latin typeface="Baskerville Old Face" pitchFamily="18" charset="0"/>
                <a:hlinkClick r:id="rId3"/>
              </a:rPr>
              <a:t>www.nationalhistorydayincolorado.org</a:t>
            </a:r>
            <a:endParaRPr lang="en-US" sz="3600" dirty="0">
              <a:latin typeface="Baskerville Old Face" pitchFamily="18" charset="0"/>
            </a:endParaRPr>
          </a:p>
          <a:p>
            <a:pPr marL="137160" indent="0" algn="ctr">
              <a:buNone/>
            </a:pPr>
            <a:r>
              <a:rPr lang="en-US" sz="3600" dirty="0">
                <a:latin typeface="Baskerville Old Face" pitchFamily="18" charset="0"/>
                <a:hlinkClick r:id="rId4"/>
              </a:rPr>
              <a:t>www.nhd.org</a:t>
            </a:r>
            <a:endParaRPr lang="en-US" sz="3600" dirty="0">
              <a:latin typeface="Baskerville Old Face" pitchFamily="18" charset="0"/>
            </a:endParaRPr>
          </a:p>
          <a:p>
            <a:pPr marL="137160" indent="0" algn="ctr">
              <a:buNone/>
            </a:pPr>
            <a:r>
              <a:rPr lang="en-US" sz="4000" dirty="0">
                <a:latin typeface="Baskerville Old Face" pitchFamily="18" charset="0"/>
              </a:rPr>
              <a:t> </a:t>
            </a:r>
          </a:p>
          <a:p>
            <a:pPr marL="137160" indent="0">
              <a:buNone/>
            </a:pPr>
            <a:endParaRPr lang="en-US" dirty="0"/>
          </a:p>
        </p:txBody>
      </p:sp>
    </p:spTree>
    <p:extLst>
      <p:ext uri="{BB962C8B-B14F-4D97-AF65-F5344CB8AC3E}">
        <p14:creationId xmlns:p14="http://schemas.microsoft.com/office/powerpoint/2010/main" val="416689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normAutofit lnSpcReduction="10000"/>
          </a:bodyPr>
          <a:lstStyle/>
          <a:p>
            <a:pPr marL="137160" indent="0" algn="ctr">
              <a:buNone/>
            </a:pPr>
            <a:r>
              <a:rPr lang="en-US" sz="4000" dirty="0"/>
              <a:t>Quality Control</a:t>
            </a:r>
          </a:p>
          <a:p>
            <a:pPr>
              <a:buFont typeface="Wingdings" pitchFamily="2" charset="2"/>
              <a:buChar char="Ø"/>
            </a:pPr>
            <a:r>
              <a:rPr lang="en-US" dirty="0"/>
              <a:t>While students must be the researchers and creators of their projects, teachers play an important role.</a:t>
            </a:r>
          </a:p>
          <a:p>
            <a:pPr>
              <a:buFont typeface="Wingdings" pitchFamily="2" charset="2"/>
              <a:buChar char="Ø"/>
            </a:pPr>
            <a:endParaRPr lang="en-US" dirty="0"/>
          </a:p>
          <a:p>
            <a:pPr>
              <a:buFont typeface="Wingdings" pitchFamily="2" charset="2"/>
              <a:buChar char="Ø"/>
            </a:pPr>
            <a:r>
              <a:rPr lang="en-US" dirty="0"/>
              <a:t>The priority of NHDC is student success. </a:t>
            </a:r>
          </a:p>
          <a:p>
            <a:pPr>
              <a:buFont typeface="Wingdings" pitchFamily="2" charset="2"/>
              <a:buChar char="Ø"/>
            </a:pPr>
            <a:endParaRPr lang="en-US" dirty="0"/>
          </a:p>
          <a:p>
            <a:pPr>
              <a:buFont typeface="Wingdings" pitchFamily="2" charset="2"/>
              <a:buChar char="Ø"/>
            </a:pPr>
            <a:r>
              <a:rPr lang="en-US" dirty="0"/>
              <a:t>Students will be more successful in the competition phase if they have been through an evaluation and had a chance to improve.</a:t>
            </a:r>
          </a:p>
          <a:p>
            <a:pPr marL="137160" indent="0">
              <a:buNone/>
            </a:pPr>
            <a:endParaRPr lang="en-US" dirty="0"/>
          </a:p>
          <a:p>
            <a:pPr>
              <a:buFont typeface="Wingdings" pitchFamily="2" charset="2"/>
              <a:buChar char="Ø"/>
            </a:pPr>
            <a:r>
              <a:rPr lang="en-US" dirty="0"/>
              <a:t>Please, do not let projects come to regionals with grievous errors. </a:t>
            </a:r>
          </a:p>
          <a:p>
            <a:pPr>
              <a:buFont typeface="Wingdings" pitchFamily="2" charset="2"/>
              <a:buChar char="Ø"/>
            </a:pPr>
            <a:endParaRPr lang="en-US" dirty="0"/>
          </a:p>
        </p:txBody>
      </p:sp>
    </p:spTree>
    <p:extLst>
      <p:ext uri="{BB962C8B-B14F-4D97-AF65-F5344CB8AC3E}">
        <p14:creationId xmlns:p14="http://schemas.microsoft.com/office/powerpoint/2010/main" val="378334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normAutofit/>
          </a:bodyPr>
          <a:lstStyle/>
          <a:p>
            <a:pPr marL="137160" indent="0" algn="ctr">
              <a:buNone/>
            </a:pPr>
            <a:r>
              <a:rPr lang="en-US" sz="4000" dirty="0">
                <a:latin typeface="Baskerville Old Face" pitchFamily="18" charset="0"/>
              </a:rPr>
              <a:t>Quality Control</a:t>
            </a:r>
          </a:p>
          <a:p>
            <a:pPr marL="137160" indent="0" algn="ctr">
              <a:buNone/>
            </a:pPr>
            <a:r>
              <a:rPr lang="en-US" dirty="0">
                <a:latin typeface="Baskerville Old Face" pitchFamily="18" charset="0"/>
              </a:rPr>
              <a:t>Spelling, Usage and Mechanics</a:t>
            </a:r>
          </a:p>
          <a:p>
            <a:pPr marL="137160" indent="0" algn="ctr">
              <a:buNone/>
            </a:pPr>
            <a:r>
              <a:rPr lang="en-US" dirty="0">
                <a:latin typeface="Baskerville Old Face" pitchFamily="18" charset="0"/>
              </a:rPr>
              <a:t>These are not every student’s strong point, but your job is to point our errors so they can be corrected.</a:t>
            </a:r>
          </a:p>
          <a:p>
            <a:pPr marL="137160" indent="0" algn="ctr">
              <a:buNone/>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3124200"/>
            <a:ext cx="4978400" cy="3733800"/>
          </a:xfrm>
          <a:prstGeom prst="rect">
            <a:avLst/>
          </a:prstGeom>
        </p:spPr>
      </p:pic>
      <p:sp>
        <p:nvSpPr>
          <p:cNvPr id="4" name="Oval 3"/>
          <p:cNvSpPr/>
          <p:nvPr/>
        </p:nvSpPr>
        <p:spPr>
          <a:xfrm>
            <a:off x="5791200" y="4343400"/>
            <a:ext cx="914400" cy="4572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9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0" y="1981200"/>
            <a:ext cx="6096000" cy="4572000"/>
            <a:chOff x="-5486400" y="838200"/>
            <a:chExt cx="6096000" cy="457200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838200"/>
              <a:ext cx="6096000" cy="4572000"/>
            </a:xfrm>
            <a:prstGeom prst="rect">
              <a:avLst/>
            </a:prstGeom>
          </p:spPr>
        </p:pic>
        <p:sp>
          <p:nvSpPr>
            <p:cNvPr id="5" name="Oval 4"/>
            <p:cNvSpPr/>
            <p:nvPr/>
          </p:nvSpPr>
          <p:spPr>
            <a:xfrm>
              <a:off x="-4876800" y="1524000"/>
              <a:ext cx="41148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57200" y="381000"/>
            <a:ext cx="8229600" cy="5928360"/>
          </a:xfrm>
        </p:spPr>
        <p:txBody>
          <a:bodyPr>
            <a:normAutofit fontScale="92500" lnSpcReduction="10000"/>
          </a:bodyPr>
          <a:lstStyle/>
          <a:p>
            <a:pPr marL="137160" indent="0" algn="ctr">
              <a:spcBef>
                <a:spcPts val="0"/>
              </a:spcBef>
              <a:buNone/>
            </a:pPr>
            <a:r>
              <a:rPr lang="en-US" sz="4000" dirty="0">
                <a:latin typeface="Baskerville Old Face" pitchFamily="18" charset="0"/>
              </a:rPr>
              <a:t>Quality Control</a:t>
            </a:r>
          </a:p>
          <a:p>
            <a:pPr marL="137160" indent="0" algn="ctr">
              <a:spcBef>
                <a:spcPts val="0"/>
              </a:spcBef>
              <a:buNone/>
            </a:pPr>
            <a:r>
              <a:rPr lang="en-US" dirty="0">
                <a:latin typeface="Baskerville Old Face" pitchFamily="18" charset="0"/>
              </a:rPr>
              <a:t>Neatness</a:t>
            </a:r>
          </a:p>
          <a:p>
            <a:pPr marL="137160" indent="0" algn="ctr">
              <a:spcBef>
                <a:spcPts val="0"/>
              </a:spcBef>
              <a:buNone/>
            </a:pPr>
            <a:r>
              <a:rPr lang="en-US" dirty="0">
                <a:latin typeface="Baskerville Old Face" pitchFamily="18" charset="0"/>
              </a:rPr>
              <a:t>Projects should look neat and be carefully produced</a:t>
            </a:r>
          </a:p>
          <a:p>
            <a:pPr marL="137160" indent="0" algn="ctr">
              <a:spcBef>
                <a:spcPts val="0"/>
              </a:spcBef>
              <a:buNone/>
            </a:pPr>
            <a:endParaRPr lang="en-US" dirty="0">
              <a:latin typeface="Baskerville Old Face" pitchFamily="18" charset="0"/>
            </a:endParaRPr>
          </a:p>
          <a:p>
            <a:pPr marL="137160" indent="0" algn="ctr">
              <a:spcBef>
                <a:spcPts val="0"/>
              </a:spcBef>
              <a:buNone/>
            </a:pPr>
            <a:endParaRPr lang="en-US" dirty="0">
              <a:latin typeface="Baskerville Old Face" pitchFamily="18" charset="0"/>
            </a:endParaRPr>
          </a:p>
          <a:p>
            <a:pPr marL="137160" indent="0" algn="ctr">
              <a:spcBef>
                <a:spcPts val="0"/>
              </a:spcBef>
              <a:buNone/>
            </a:pPr>
            <a:endParaRPr lang="en-US" dirty="0">
              <a:latin typeface="Baskerville Old Face" pitchFamily="18" charset="0"/>
            </a:endParaRPr>
          </a:p>
          <a:p>
            <a:pPr marL="137160" indent="0" algn="ctr">
              <a:spcBef>
                <a:spcPts val="0"/>
              </a:spcBef>
              <a:buNone/>
            </a:pPr>
            <a:endParaRPr lang="en-US" dirty="0">
              <a:latin typeface="Baskerville Old Face" pitchFamily="18" charset="0"/>
            </a:endParaRPr>
          </a:p>
          <a:p>
            <a:pPr marL="137160" indent="0" algn="ctr">
              <a:spcBef>
                <a:spcPts val="0"/>
              </a:spcBef>
              <a:buNone/>
            </a:pPr>
            <a:endParaRPr lang="en-US" dirty="0">
              <a:latin typeface="Baskerville Old Face" pitchFamily="18" charset="0"/>
            </a:endParaRPr>
          </a:p>
          <a:p>
            <a:pPr marL="137160" indent="0" algn="ctr">
              <a:spcBef>
                <a:spcPts val="0"/>
              </a:spcBef>
              <a:buNone/>
            </a:pPr>
            <a:endParaRPr lang="en-US" dirty="0">
              <a:latin typeface="Baskerville Old Face" pitchFamily="18" charset="0"/>
            </a:endParaRPr>
          </a:p>
          <a:p>
            <a:pPr marL="137160" indent="0" algn="ctr">
              <a:spcBef>
                <a:spcPts val="0"/>
              </a:spcBef>
              <a:buNone/>
            </a:pPr>
            <a:endParaRPr lang="en-US" dirty="0">
              <a:latin typeface="Baskerville Old Face" pitchFamily="18" charset="0"/>
            </a:endParaRPr>
          </a:p>
          <a:p>
            <a:pPr marL="137160" indent="0" algn="ctr">
              <a:spcBef>
                <a:spcPts val="0"/>
              </a:spcBef>
              <a:buNone/>
            </a:pPr>
            <a:endParaRPr lang="en-US" dirty="0">
              <a:latin typeface="Baskerville Old Face" pitchFamily="18" charset="0"/>
            </a:endParaRPr>
          </a:p>
          <a:p>
            <a:pPr marL="137160" indent="0" algn="ctr">
              <a:spcBef>
                <a:spcPts val="0"/>
              </a:spcBef>
              <a:buNone/>
            </a:pPr>
            <a:endParaRPr lang="en-US" dirty="0">
              <a:latin typeface="Baskerville Old Face" pitchFamily="18" charset="0"/>
            </a:endParaRPr>
          </a:p>
          <a:p>
            <a:pPr marL="137160" indent="0" algn="ctr">
              <a:spcBef>
                <a:spcPts val="0"/>
              </a:spcBef>
              <a:buNone/>
            </a:pPr>
            <a:r>
              <a:rPr lang="en-US" dirty="0">
                <a:latin typeface="Baskerville Old Face" pitchFamily="18" charset="0"/>
              </a:rPr>
              <a:t>This example shows cuts that are not </a:t>
            </a:r>
          </a:p>
          <a:p>
            <a:pPr marL="137160" indent="0" algn="ctr">
              <a:spcBef>
                <a:spcPts val="0"/>
              </a:spcBef>
              <a:buNone/>
            </a:pPr>
            <a:r>
              <a:rPr lang="en-US" dirty="0">
                <a:latin typeface="Baskerville Old Face" pitchFamily="18" charset="0"/>
              </a:rPr>
              <a:t>neat and not neatly backed.</a:t>
            </a:r>
          </a:p>
        </p:txBody>
      </p:sp>
    </p:spTree>
    <p:extLst>
      <p:ext uri="{BB962C8B-B14F-4D97-AF65-F5344CB8AC3E}">
        <p14:creationId xmlns:p14="http://schemas.microsoft.com/office/powerpoint/2010/main" val="125334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animEffect transition="in" filter="fade">
                                      <p:cBhvr>
                                        <p:cTn id="13" dur="500"/>
                                        <p:tgtEl>
                                          <p:spTgt spid="3">
                                            <p:txEl>
                                              <p:pRg st="12" end="1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3" end="13"/>
                                            </p:txEl>
                                          </p:spTgt>
                                        </p:tgtEl>
                                        <p:attrNameLst>
                                          <p:attrName>style.visibility</p:attrName>
                                        </p:attrNameLst>
                                      </p:cBhvr>
                                      <p:to>
                                        <p:strVal val="visible"/>
                                      </p:to>
                                    </p:set>
                                    <p:animEffect transition="in" filter="fade">
                                      <p:cBhvr>
                                        <p:cTn id="16" dur="500"/>
                                        <p:tgtEl>
                                          <p:spTgt spid="3">
                                            <p:txEl>
                                              <p:pRg st="13" end="1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normAutofit/>
          </a:bodyPr>
          <a:lstStyle/>
          <a:p>
            <a:pPr marL="137160" indent="0" algn="ctr">
              <a:spcBef>
                <a:spcPts val="0"/>
              </a:spcBef>
              <a:buNone/>
            </a:pPr>
            <a:r>
              <a:rPr lang="en-US" sz="4000" dirty="0">
                <a:latin typeface="Baskerville Old Face" pitchFamily="18" charset="0"/>
              </a:rPr>
              <a:t>Quality Control</a:t>
            </a:r>
          </a:p>
          <a:p>
            <a:pPr marL="137160" indent="0" algn="ctr">
              <a:spcBef>
                <a:spcPts val="0"/>
              </a:spcBef>
              <a:buNone/>
            </a:pPr>
            <a:r>
              <a:rPr lang="en-US" dirty="0">
                <a:latin typeface="Baskerville Old Face" pitchFamily="18" charset="0"/>
              </a:rPr>
              <a:t>Neatness</a:t>
            </a:r>
          </a:p>
          <a:p>
            <a:pPr marL="137160" indent="0" algn="ctr">
              <a:spcBef>
                <a:spcPts val="0"/>
              </a:spcBef>
              <a:buNone/>
            </a:pPr>
            <a:r>
              <a:rPr lang="en-US" dirty="0">
                <a:latin typeface="Baskerville Old Face" pitchFamily="18" charset="0"/>
              </a:rPr>
              <a:t>Projects should look neat and be carefully produced.</a:t>
            </a:r>
          </a:p>
        </p:txBody>
      </p:sp>
      <p:grpSp>
        <p:nvGrpSpPr>
          <p:cNvPr id="6" name="Group 5"/>
          <p:cNvGrpSpPr/>
          <p:nvPr/>
        </p:nvGrpSpPr>
        <p:grpSpPr>
          <a:xfrm>
            <a:off x="3048000" y="2362200"/>
            <a:ext cx="3486150" cy="4495800"/>
            <a:chOff x="-1381125" y="2095500"/>
            <a:chExt cx="3486150" cy="464820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1125" y="2095500"/>
              <a:ext cx="3486150" cy="4648200"/>
            </a:xfrm>
            <a:prstGeom prst="rect">
              <a:avLst/>
            </a:prstGeom>
          </p:spPr>
        </p:pic>
        <p:sp>
          <p:nvSpPr>
            <p:cNvPr id="5" name="Oval 4"/>
            <p:cNvSpPr/>
            <p:nvPr/>
          </p:nvSpPr>
          <p:spPr>
            <a:xfrm>
              <a:off x="-1381125" y="2171700"/>
              <a:ext cx="2895600" cy="3810000"/>
            </a:xfrm>
            <a:prstGeom prst="ellipse">
              <a:avLst/>
            </a:prstGeom>
            <a:solidFill>
              <a:schemeClr val="tx2">
                <a:lumMod val="40000"/>
                <a:lumOff val="60000"/>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1245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normAutofit/>
          </a:bodyPr>
          <a:lstStyle/>
          <a:p>
            <a:pPr marL="137160" indent="0" algn="ctr">
              <a:buNone/>
            </a:pPr>
            <a:r>
              <a:rPr lang="en-US" sz="4000" dirty="0">
                <a:latin typeface="Baskerville Old Face" pitchFamily="18" charset="0"/>
              </a:rPr>
              <a:t>Quality Control</a:t>
            </a:r>
          </a:p>
          <a:p>
            <a:pPr marL="137160" indent="0" algn="ctr">
              <a:spcBef>
                <a:spcPts val="0"/>
              </a:spcBef>
              <a:buNone/>
            </a:pPr>
            <a:r>
              <a:rPr lang="en-US" dirty="0">
                <a:latin typeface="Baskerville Old Face" pitchFamily="18" charset="0"/>
              </a:rPr>
              <a:t>Neatness</a:t>
            </a:r>
          </a:p>
          <a:p>
            <a:pPr marL="137160" indent="0" algn="ctr">
              <a:spcBef>
                <a:spcPts val="0"/>
              </a:spcBef>
              <a:buNone/>
            </a:pPr>
            <a:r>
              <a:rPr lang="en-US" dirty="0">
                <a:latin typeface="Baskerville Old Face" pitchFamily="18" charset="0"/>
              </a:rPr>
              <a:t>Projects should look neat and carefully produced.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905000"/>
            <a:ext cx="3352800" cy="4470400"/>
          </a:xfrm>
          <a:prstGeom prst="rect">
            <a:avLst/>
          </a:prstGeom>
        </p:spPr>
      </p:pic>
      <p:sp>
        <p:nvSpPr>
          <p:cNvPr id="5" name="TextBox 4"/>
          <p:cNvSpPr txBox="1"/>
          <p:nvPr/>
        </p:nvSpPr>
        <p:spPr>
          <a:xfrm>
            <a:off x="2133600" y="6324600"/>
            <a:ext cx="5715000" cy="369332"/>
          </a:xfrm>
          <a:prstGeom prst="rect">
            <a:avLst/>
          </a:prstGeom>
          <a:noFill/>
        </p:spPr>
        <p:txBody>
          <a:bodyPr wrap="square" rtlCol="0">
            <a:spAutoFit/>
          </a:bodyPr>
          <a:lstStyle/>
          <a:p>
            <a:r>
              <a:rPr lang="en-US" dirty="0">
                <a:solidFill>
                  <a:schemeClr val="bg1"/>
                </a:solidFill>
              </a:rPr>
              <a:t>This is a good example of a neatly produced project.</a:t>
            </a:r>
          </a:p>
        </p:txBody>
      </p:sp>
    </p:spTree>
    <p:extLst>
      <p:ext uri="{BB962C8B-B14F-4D97-AF65-F5344CB8AC3E}">
        <p14:creationId xmlns:p14="http://schemas.microsoft.com/office/powerpoint/2010/main" val="77055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normAutofit/>
          </a:bodyPr>
          <a:lstStyle/>
          <a:p>
            <a:pPr marL="137160" indent="0" algn="ctr">
              <a:buNone/>
            </a:pPr>
            <a:r>
              <a:rPr lang="en-US" sz="4000" dirty="0">
                <a:latin typeface="Baskerville Old Face" pitchFamily="18" charset="0"/>
              </a:rPr>
              <a:t>Quality Control</a:t>
            </a:r>
          </a:p>
          <a:p>
            <a:pPr marL="137160" indent="0" algn="ctr">
              <a:spcBef>
                <a:spcPts val="0"/>
              </a:spcBef>
              <a:buNone/>
            </a:pPr>
            <a:r>
              <a:rPr lang="en-US" sz="3200" dirty="0">
                <a:latin typeface="Baskerville Old Face" pitchFamily="18" charset="0"/>
              </a:rPr>
              <a:t>Creativity</a:t>
            </a:r>
          </a:p>
          <a:p>
            <a:pPr marL="137160" indent="0" algn="ctr">
              <a:spcBef>
                <a:spcPts val="0"/>
              </a:spcBef>
              <a:buNone/>
            </a:pPr>
            <a:r>
              <a:rPr lang="en-US" sz="3200" dirty="0">
                <a:latin typeface="Baskerville Old Face" pitchFamily="18" charset="0"/>
              </a:rPr>
              <a:t>Projects that have a visual impact score points with the judges.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743200"/>
            <a:ext cx="6300254"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752600" y="4267200"/>
            <a:ext cx="2819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93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0" y="533400"/>
            <a:ext cx="3810000" cy="5076825"/>
          </a:xfrm>
        </p:spPr>
      </p:pic>
      <p:sp>
        <p:nvSpPr>
          <p:cNvPr id="3" name="TextBox 2"/>
          <p:cNvSpPr txBox="1"/>
          <p:nvPr/>
        </p:nvSpPr>
        <p:spPr>
          <a:xfrm>
            <a:off x="1905000" y="5715000"/>
            <a:ext cx="5486400" cy="646331"/>
          </a:xfrm>
          <a:prstGeom prst="rect">
            <a:avLst/>
          </a:prstGeom>
          <a:noFill/>
        </p:spPr>
        <p:txBody>
          <a:bodyPr wrap="square" rtlCol="0">
            <a:spAutoFit/>
          </a:bodyPr>
          <a:lstStyle/>
          <a:p>
            <a:pPr algn="ctr"/>
            <a:r>
              <a:rPr lang="en-US" dirty="0"/>
              <a:t>This project is laid out in a neat fashion, and it uses many different design elements.</a:t>
            </a:r>
          </a:p>
        </p:txBody>
      </p:sp>
    </p:spTree>
    <p:extLst>
      <p:ext uri="{BB962C8B-B14F-4D97-AF65-F5344CB8AC3E}">
        <p14:creationId xmlns:p14="http://schemas.microsoft.com/office/powerpoint/2010/main" val="341608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701799" y="1346202"/>
            <a:ext cx="5283201" cy="3962400"/>
          </a:xfrm>
        </p:spPr>
      </p:pic>
      <p:sp>
        <p:nvSpPr>
          <p:cNvPr id="3" name="TextBox 2"/>
          <p:cNvSpPr txBox="1"/>
          <p:nvPr/>
        </p:nvSpPr>
        <p:spPr>
          <a:xfrm>
            <a:off x="1676400" y="5943600"/>
            <a:ext cx="5486400" cy="369332"/>
          </a:xfrm>
          <a:prstGeom prst="rect">
            <a:avLst/>
          </a:prstGeom>
          <a:noFill/>
        </p:spPr>
        <p:txBody>
          <a:bodyPr wrap="square" rtlCol="0">
            <a:spAutoFit/>
          </a:bodyPr>
          <a:lstStyle/>
          <a:p>
            <a:pPr algn="ctr"/>
            <a:r>
              <a:rPr lang="en-US" dirty="0"/>
              <a:t>This project shows a creative use of shape.</a:t>
            </a:r>
          </a:p>
        </p:txBody>
      </p:sp>
    </p:spTree>
    <p:extLst>
      <p:ext uri="{BB962C8B-B14F-4D97-AF65-F5344CB8AC3E}">
        <p14:creationId xmlns:p14="http://schemas.microsoft.com/office/powerpoint/2010/main" val="310109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a:bodyPr>
          <a:lstStyle/>
          <a:p>
            <a:r>
              <a:rPr lang="en-US" dirty="0">
                <a:solidFill>
                  <a:schemeClr val="bg2">
                    <a:lumMod val="20000"/>
                    <a:lumOff val="80000"/>
                  </a:schemeClr>
                </a:solidFill>
                <a:latin typeface="Baskerville Old Face" pitchFamily="18" charset="0"/>
              </a:rPr>
              <a:t>Even the President        </a:t>
            </a:r>
            <a:br>
              <a:rPr lang="en-US" dirty="0">
                <a:solidFill>
                  <a:schemeClr val="bg2">
                    <a:lumMod val="20000"/>
                    <a:lumOff val="80000"/>
                  </a:schemeClr>
                </a:solidFill>
                <a:latin typeface="Baskerville Old Face" pitchFamily="18" charset="0"/>
              </a:rPr>
            </a:br>
            <a:r>
              <a:rPr lang="en-US" dirty="0">
                <a:solidFill>
                  <a:schemeClr val="bg2">
                    <a:lumMod val="20000"/>
                    <a:lumOff val="80000"/>
                  </a:schemeClr>
                </a:solidFill>
                <a:latin typeface="Baskerville Old Face" pitchFamily="18" charset="0"/>
              </a:rPr>
              <a:t>                    Loves NHD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05000"/>
            <a:ext cx="36195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3400" y="3048000"/>
            <a:ext cx="3886200" cy="1815882"/>
          </a:xfrm>
          <a:prstGeom prst="rect">
            <a:avLst/>
          </a:prstGeom>
          <a:noFill/>
        </p:spPr>
        <p:txBody>
          <a:bodyPr wrap="square" rtlCol="0">
            <a:spAutoFit/>
          </a:bodyPr>
          <a:lstStyle/>
          <a:p>
            <a:r>
              <a:rPr lang="en-US" sz="2800" dirty="0"/>
              <a:t>National Director Kathy </a:t>
            </a:r>
            <a:r>
              <a:rPr lang="en-US" sz="2800" dirty="0" err="1"/>
              <a:t>Gorn</a:t>
            </a:r>
            <a:r>
              <a:rPr lang="en-US" sz="2800" dirty="0"/>
              <a:t> accepts the National Medal for the Humanities in 2012.</a:t>
            </a:r>
          </a:p>
        </p:txBody>
      </p:sp>
    </p:spTree>
    <p:extLst>
      <p:ext uri="{BB962C8B-B14F-4D97-AF65-F5344CB8AC3E}">
        <p14:creationId xmlns:p14="http://schemas.microsoft.com/office/powerpoint/2010/main" val="1139525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457200"/>
            <a:ext cx="6822017" cy="4811941"/>
          </a:xfrm>
        </p:spPr>
      </p:pic>
      <p:sp>
        <p:nvSpPr>
          <p:cNvPr id="3" name="TextBox 2"/>
          <p:cNvSpPr txBox="1"/>
          <p:nvPr/>
        </p:nvSpPr>
        <p:spPr>
          <a:xfrm>
            <a:off x="990600" y="5562600"/>
            <a:ext cx="7162800" cy="646331"/>
          </a:xfrm>
          <a:prstGeom prst="rect">
            <a:avLst/>
          </a:prstGeom>
          <a:noFill/>
        </p:spPr>
        <p:txBody>
          <a:bodyPr wrap="square" rtlCol="0">
            <a:spAutoFit/>
          </a:bodyPr>
          <a:lstStyle/>
          <a:p>
            <a:pPr algn="ctr"/>
            <a:r>
              <a:rPr lang="en-US" dirty="0"/>
              <a:t>A creative tabletop display can be a good way to show physical artifacts. If this case, they were encased for security and safety.</a:t>
            </a:r>
          </a:p>
        </p:txBody>
      </p:sp>
    </p:spTree>
    <p:extLst>
      <p:ext uri="{BB962C8B-B14F-4D97-AF65-F5344CB8AC3E}">
        <p14:creationId xmlns:p14="http://schemas.microsoft.com/office/powerpoint/2010/main" val="179123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xhibit base.jpg"/>
          <p:cNvPicPr>
            <a:picLocks noGrp="1" noChangeAspect="1"/>
          </p:cNvPicPr>
          <p:nvPr>
            <p:ph idx="1"/>
          </p:nvPr>
        </p:nvPicPr>
        <p:blipFill>
          <a:blip r:embed="rId2" cstate="print"/>
          <a:stretch>
            <a:fillRect/>
          </a:stretch>
        </p:blipFill>
        <p:spPr>
          <a:xfrm>
            <a:off x="1524000" y="457200"/>
            <a:ext cx="6278033" cy="4708525"/>
          </a:xfrm>
        </p:spPr>
      </p:pic>
      <p:sp>
        <p:nvSpPr>
          <p:cNvPr id="5" name="TextBox 4"/>
          <p:cNvSpPr txBox="1"/>
          <p:nvPr/>
        </p:nvSpPr>
        <p:spPr>
          <a:xfrm>
            <a:off x="914400" y="5334000"/>
            <a:ext cx="7467600" cy="1477328"/>
          </a:xfrm>
          <a:prstGeom prst="rect">
            <a:avLst/>
          </a:prstGeom>
          <a:noFill/>
        </p:spPr>
        <p:txBody>
          <a:bodyPr wrap="square" rtlCol="0">
            <a:spAutoFit/>
          </a:bodyPr>
          <a:lstStyle/>
          <a:p>
            <a:pPr algn="ctr"/>
            <a:r>
              <a:rPr lang="en-US" dirty="0"/>
              <a:t>This map/timeline display shows a creative use of the table space. While students must produce their own product, parents and teachers can supervise if something is difficult or dangerous. This display included wiring, so the students were taught to do the wiring by an adult, then they did it themselves.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8400" y="304800"/>
            <a:ext cx="3931443" cy="5241925"/>
          </a:xfrm>
        </p:spPr>
      </p:pic>
      <p:sp>
        <p:nvSpPr>
          <p:cNvPr id="3" name="TextBox 2"/>
          <p:cNvSpPr txBox="1"/>
          <p:nvPr/>
        </p:nvSpPr>
        <p:spPr>
          <a:xfrm>
            <a:off x="1676400" y="5562600"/>
            <a:ext cx="5486400" cy="1200329"/>
          </a:xfrm>
          <a:prstGeom prst="rect">
            <a:avLst/>
          </a:prstGeom>
          <a:noFill/>
        </p:spPr>
        <p:txBody>
          <a:bodyPr wrap="square" rtlCol="0">
            <a:spAutoFit/>
          </a:bodyPr>
          <a:lstStyle/>
          <a:p>
            <a:pPr algn="ctr"/>
            <a:r>
              <a:rPr lang="en-US" dirty="0"/>
              <a:t>Note the backboard on this display. Students can be creative when creating all parts of their display. In the performance category, backdrops and props are allowed.</a:t>
            </a:r>
          </a:p>
        </p:txBody>
      </p:sp>
    </p:spTree>
    <p:extLst>
      <p:ext uri="{BB962C8B-B14F-4D97-AF65-F5344CB8AC3E}">
        <p14:creationId xmlns:p14="http://schemas.microsoft.com/office/powerpoint/2010/main" val="92285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normAutofit/>
          </a:bodyPr>
          <a:lstStyle/>
          <a:p>
            <a:pPr marL="137160" indent="0" algn="ctr">
              <a:buNone/>
            </a:pPr>
            <a:r>
              <a:rPr lang="en-US" sz="4000" dirty="0">
                <a:latin typeface="Baskerville Old Face" pitchFamily="18" charset="0"/>
              </a:rPr>
              <a:t>Quality Control</a:t>
            </a:r>
          </a:p>
          <a:p>
            <a:pPr marL="137160" indent="0" algn="ctr">
              <a:spcBef>
                <a:spcPts val="0"/>
              </a:spcBef>
              <a:buNone/>
            </a:pPr>
            <a:r>
              <a:rPr lang="en-US" dirty="0">
                <a:latin typeface="Baskerville Old Face" pitchFamily="18" charset="0"/>
              </a:rPr>
              <a:t>Showing a variety of perspectives</a:t>
            </a:r>
          </a:p>
          <a:p>
            <a:pPr marL="137160" indent="0" algn="ctr">
              <a:spcBef>
                <a:spcPts val="0"/>
              </a:spcBef>
              <a:buNone/>
            </a:pPr>
            <a:r>
              <a:rPr lang="en-US" dirty="0">
                <a:latin typeface="Baskerville Old Face" pitchFamily="18" charset="0"/>
              </a:rPr>
              <a:t>Can the students show chronological or geographical aspects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2462283"/>
            <a:ext cx="3314700" cy="4419600"/>
          </a:xfrm>
          <a:prstGeom prst="rect">
            <a:avLst/>
          </a:prstGeom>
        </p:spPr>
      </p:pic>
      <p:sp>
        <p:nvSpPr>
          <p:cNvPr id="4" name="TextBox 3"/>
          <p:cNvSpPr txBox="1"/>
          <p:nvPr/>
        </p:nvSpPr>
        <p:spPr>
          <a:xfrm>
            <a:off x="6553200" y="4114800"/>
            <a:ext cx="2209800" cy="1200329"/>
          </a:xfrm>
          <a:prstGeom prst="rect">
            <a:avLst/>
          </a:prstGeom>
          <a:noFill/>
        </p:spPr>
        <p:txBody>
          <a:bodyPr wrap="square" rtlCol="0">
            <a:spAutoFit/>
          </a:bodyPr>
          <a:lstStyle/>
          <a:p>
            <a:r>
              <a:rPr lang="en-US" dirty="0"/>
              <a:t>An example of a timeline that is not very neatly presented.</a:t>
            </a:r>
          </a:p>
        </p:txBody>
      </p:sp>
    </p:spTree>
    <p:extLst>
      <p:ext uri="{BB962C8B-B14F-4D97-AF65-F5344CB8AC3E}">
        <p14:creationId xmlns:p14="http://schemas.microsoft.com/office/powerpoint/2010/main" val="24724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066800"/>
            <a:ext cx="5892799" cy="4419599"/>
          </a:xfrm>
        </p:spPr>
      </p:pic>
      <p:sp>
        <p:nvSpPr>
          <p:cNvPr id="3" name="TextBox 2"/>
          <p:cNvSpPr txBox="1"/>
          <p:nvPr/>
        </p:nvSpPr>
        <p:spPr>
          <a:xfrm>
            <a:off x="1219200" y="5562600"/>
            <a:ext cx="6400800" cy="369332"/>
          </a:xfrm>
          <a:prstGeom prst="rect">
            <a:avLst/>
          </a:prstGeom>
          <a:noFill/>
        </p:spPr>
        <p:txBody>
          <a:bodyPr wrap="square" rtlCol="0">
            <a:spAutoFit/>
          </a:bodyPr>
          <a:lstStyle/>
          <a:p>
            <a:pPr algn="ctr"/>
            <a:r>
              <a:rPr lang="en-US" dirty="0"/>
              <a:t>A more creative example of a timeline.</a:t>
            </a:r>
          </a:p>
        </p:txBody>
      </p:sp>
    </p:spTree>
    <p:extLst>
      <p:ext uri="{BB962C8B-B14F-4D97-AF65-F5344CB8AC3E}">
        <p14:creationId xmlns:p14="http://schemas.microsoft.com/office/powerpoint/2010/main" val="240199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066800"/>
            <a:ext cx="5892798" cy="4419599"/>
          </a:xfrm>
        </p:spPr>
      </p:pic>
      <p:sp>
        <p:nvSpPr>
          <p:cNvPr id="3" name="TextBox 2"/>
          <p:cNvSpPr txBox="1"/>
          <p:nvPr/>
        </p:nvSpPr>
        <p:spPr>
          <a:xfrm>
            <a:off x="1219200" y="5562600"/>
            <a:ext cx="6400800" cy="369332"/>
          </a:xfrm>
          <a:prstGeom prst="rect">
            <a:avLst/>
          </a:prstGeom>
          <a:noFill/>
        </p:spPr>
        <p:txBody>
          <a:bodyPr wrap="square" rtlCol="0">
            <a:spAutoFit/>
          </a:bodyPr>
          <a:lstStyle/>
          <a:p>
            <a:pPr algn="ctr"/>
            <a:r>
              <a:rPr lang="en-US" dirty="0"/>
              <a:t>A more creative example of a timeline.</a:t>
            </a:r>
          </a:p>
        </p:txBody>
      </p:sp>
    </p:spTree>
    <p:extLst>
      <p:ext uri="{BB962C8B-B14F-4D97-AF65-F5344CB8AC3E}">
        <p14:creationId xmlns:p14="http://schemas.microsoft.com/office/powerpoint/2010/main" val="372018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066800"/>
            <a:ext cx="5892798" cy="4419598"/>
          </a:xfrm>
        </p:spPr>
      </p:pic>
      <p:sp>
        <p:nvSpPr>
          <p:cNvPr id="3" name="TextBox 2"/>
          <p:cNvSpPr txBox="1"/>
          <p:nvPr/>
        </p:nvSpPr>
        <p:spPr>
          <a:xfrm>
            <a:off x="1219200" y="5562600"/>
            <a:ext cx="6400800" cy="369332"/>
          </a:xfrm>
          <a:prstGeom prst="rect">
            <a:avLst/>
          </a:prstGeom>
          <a:noFill/>
        </p:spPr>
        <p:txBody>
          <a:bodyPr wrap="square" rtlCol="0">
            <a:spAutoFit/>
          </a:bodyPr>
          <a:lstStyle/>
          <a:p>
            <a:pPr algn="ctr"/>
            <a:r>
              <a:rPr lang="en-US" dirty="0"/>
              <a:t>A more creative example of a timeline.</a:t>
            </a:r>
          </a:p>
        </p:txBody>
      </p:sp>
    </p:spTree>
    <p:extLst>
      <p:ext uri="{BB962C8B-B14F-4D97-AF65-F5344CB8AC3E}">
        <p14:creationId xmlns:p14="http://schemas.microsoft.com/office/powerpoint/2010/main" val="174226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066800"/>
            <a:ext cx="5892797" cy="4419598"/>
          </a:xfrm>
        </p:spPr>
      </p:pic>
      <p:sp>
        <p:nvSpPr>
          <p:cNvPr id="3" name="TextBox 2"/>
          <p:cNvSpPr txBox="1"/>
          <p:nvPr/>
        </p:nvSpPr>
        <p:spPr>
          <a:xfrm>
            <a:off x="1447800" y="5791200"/>
            <a:ext cx="6172200" cy="381000"/>
          </a:xfrm>
          <a:prstGeom prst="rect">
            <a:avLst/>
          </a:prstGeom>
          <a:noFill/>
        </p:spPr>
        <p:txBody>
          <a:bodyPr wrap="square" rtlCol="0">
            <a:spAutoFit/>
          </a:bodyPr>
          <a:lstStyle/>
          <a:p>
            <a:pPr algn="ctr"/>
            <a:r>
              <a:rPr lang="en-US" dirty="0"/>
              <a:t>A creative use of a map within an exhibit.</a:t>
            </a:r>
          </a:p>
        </p:txBody>
      </p:sp>
    </p:spTree>
    <p:extLst>
      <p:ext uri="{BB962C8B-B14F-4D97-AF65-F5344CB8AC3E}">
        <p14:creationId xmlns:p14="http://schemas.microsoft.com/office/powerpoint/2010/main" val="364073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20000"/>
                    <a:lumOff val="80000"/>
                  </a:schemeClr>
                </a:solidFill>
                <a:latin typeface="Baskerville Old Face" pitchFamily="18" charset="0"/>
              </a:rPr>
              <a:t>Greater Denver Metro Competition</a:t>
            </a:r>
          </a:p>
        </p:txBody>
      </p:sp>
      <p:sp>
        <p:nvSpPr>
          <p:cNvPr id="3" name="Content Placeholder 2"/>
          <p:cNvSpPr>
            <a:spLocks noGrp="1"/>
          </p:cNvSpPr>
          <p:nvPr>
            <p:ph idx="1"/>
          </p:nvPr>
        </p:nvSpPr>
        <p:spPr/>
        <p:txBody>
          <a:bodyPr/>
          <a:lstStyle/>
          <a:p>
            <a:pPr>
              <a:buFont typeface="Wingdings" pitchFamily="2" charset="2"/>
              <a:buChar char="Ø"/>
            </a:pPr>
            <a:r>
              <a:rPr lang="en-US" dirty="0"/>
              <a:t>Saturday, March 11, 2017</a:t>
            </a:r>
          </a:p>
          <a:p>
            <a:pPr>
              <a:buFont typeface="Wingdings" pitchFamily="2" charset="2"/>
              <a:buChar char="Ø"/>
            </a:pPr>
            <a:r>
              <a:rPr lang="en-US" dirty="0"/>
              <a:t>UC Denver, Auraria Campus</a:t>
            </a:r>
          </a:p>
          <a:p>
            <a:pPr>
              <a:buFont typeface="Wingdings" pitchFamily="2" charset="2"/>
              <a:buChar char="Ø"/>
            </a:pPr>
            <a:r>
              <a:rPr lang="en-US" dirty="0"/>
              <a:t>Registration: 7:30—9:00 (Exhibits only)</a:t>
            </a:r>
          </a:p>
          <a:p>
            <a:pPr>
              <a:buFont typeface="Wingdings" pitchFamily="2" charset="2"/>
              <a:buChar char="Ø"/>
            </a:pPr>
            <a:r>
              <a:rPr lang="en-US" dirty="0"/>
              <a:t>Preliminary Round: 9:00—12:00</a:t>
            </a:r>
          </a:p>
          <a:p>
            <a:pPr>
              <a:buFont typeface="Wingdings" pitchFamily="2" charset="2"/>
              <a:buChar char="Ø"/>
            </a:pPr>
            <a:r>
              <a:rPr lang="en-US" dirty="0"/>
              <a:t>Final Round 1:00—3:00</a:t>
            </a:r>
          </a:p>
          <a:p>
            <a:pPr>
              <a:buFont typeface="Wingdings" pitchFamily="2" charset="2"/>
              <a:buChar char="Ø"/>
            </a:pPr>
            <a:endParaRPr lang="en-US" dirty="0"/>
          </a:p>
          <a:p>
            <a:pPr>
              <a:buFont typeface="Wingdings" pitchFamily="2" charset="2"/>
              <a:buChar char="Ø"/>
            </a:pPr>
            <a:r>
              <a:rPr lang="en-US" dirty="0"/>
              <a:t>Awards Ceremony: TBD</a:t>
            </a:r>
          </a:p>
          <a:p>
            <a:pPr>
              <a:buFont typeface="Wingdings" pitchFamily="2" charset="2"/>
              <a:buChar char="Ø"/>
            </a:pPr>
            <a:endParaRPr lang="en-US" dirty="0"/>
          </a:p>
        </p:txBody>
      </p:sp>
    </p:spTree>
    <p:extLst>
      <p:ext uri="{BB962C8B-B14F-4D97-AF65-F5344CB8AC3E}">
        <p14:creationId xmlns:p14="http://schemas.microsoft.com/office/powerpoint/2010/main" val="62397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20000"/>
                    <a:lumOff val="80000"/>
                  </a:schemeClr>
                </a:solidFill>
                <a:latin typeface="Baskerville Old Face" pitchFamily="18" charset="0"/>
              </a:rPr>
              <a:t>Greater Denver Metro Competition</a:t>
            </a:r>
          </a:p>
        </p:txBody>
      </p:sp>
      <p:sp>
        <p:nvSpPr>
          <p:cNvPr id="3" name="Content Placeholder 2"/>
          <p:cNvSpPr>
            <a:spLocks noGrp="1"/>
          </p:cNvSpPr>
          <p:nvPr>
            <p:ph idx="1"/>
          </p:nvPr>
        </p:nvSpPr>
        <p:spPr/>
        <p:txBody>
          <a:bodyPr/>
          <a:lstStyle/>
          <a:p>
            <a:pPr>
              <a:buFont typeface="Wingdings" pitchFamily="2" charset="2"/>
              <a:buChar char="Ø"/>
            </a:pPr>
            <a:r>
              <a:rPr lang="en-US" dirty="0"/>
              <a:t>Registration</a:t>
            </a:r>
          </a:p>
          <a:p>
            <a:pPr lvl="1">
              <a:buFont typeface="Wingdings" pitchFamily="2" charset="2"/>
              <a:buChar char="Ø"/>
            </a:pPr>
            <a:r>
              <a:rPr lang="en-US" dirty="0"/>
              <a:t>Opens January Monday January 9th; Closes Friday, February 24th</a:t>
            </a:r>
          </a:p>
          <a:p>
            <a:pPr lvl="1">
              <a:buFont typeface="Wingdings" pitchFamily="2" charset="2"/>
              <a:buChar char="Ø"/>
            </a:pPr>
            <a:r>
              <a:rPr lang="en-US" dirty="0"/>
              <a:t>Registration is limited to 5 entries per school per category</a:t>
            </a:r>
          </a:p>
          <a:p>
            <a:pPr lvl="1">
              <a:buFont typeface="Wingdings" pitchFamily="2" charset="2"/>
              <a:buChar char="Ø"/>
            </a:pPr>
            <a:r>
              <a:rPr lang="en-US" dirty="0"/>
              <a:t>A local contest might be necessary to decide which entries to bring</a:t>
            </a:r>
          </a:p>
          <a:p>
            <a:pPr>
              <a:buNone/>
            </a:pPr>
            <a:endParaRPr lang="en-US" dirty="0"/>
          </a:p>
        </p:txBody>
      </p:sp>
    </p:spTree>
    <p:extLst>
      <p:ext uri="{BB962C8B-B14F-4D97-AF65-F5344CB8AC3E}">
        <p14:creationId xmlns:p14="http://schemas.microsoft.com/office/powerpoint/2010/main" val="89009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solidFill>
                  <a:schemeClr val="bg2">
                    <a:lumMod val="20000"/>
                    <a:lumOff val="80000"/>
                  </a:schemeClr>
                </a:solidFill>
                <a:latin typeface="Baskerville Old Face" pitchFamily="18" charset="0"/>
                <a:cs typeface="Arabic Typesetting" pitchFamily="66" charset="-78"/>
              </a:rPr>
              <a:t>A recent national study showed…</a:t>
            </a:r>
          </a:p>
        </p:txBody>
      </p:sp>
      <p:sp>
        <p:nvSpPr>
          <p:cNvPr id="3" name="Content Placeholder 2"/>
          <p:cNvSpPr>
            <a:spLocks noGrp="1"/>
          </p:cNvSpPr>
          <p:nvPr>
            <p:ph idx="1"/>
          </p:nvPr>
        </p:nvSpPr>
        <p:spPr>
          <a:xfrm>
            <a:off x="228600" y="1524000"/>
            <a:ext cx="8686800" cy="5334000"/>
          </a:xfrm>
        </p:spPr>
        <p:txBody>
          <a:bodyPr>
            <a:normAutofit fontScale="47500" lnSpcReduction="20000"/>
          </a:bodyPr>
          <a:lstStyle/>
          <a:p>
            <a:pPr>
              <a:buFont typeface="Wingdings" pitchFamily="2" charset="2"/>
              <a:buChar char="Ø"/>
            </a:pPr>
            <a:r>
              <a:rPr lang="en-US" sz="4400" b="1" dirty="0">
                <a:latin typeface="Baskerville Old Face" pitchFamily="18" charset="0"/>
              </a:rPr>
              <a:t>NHD students outperform their non-NHD peers on state standardized tests, not only in social studies, but in reading, science and math as well.</a:t>
            </a:r>
            <a:endParaRPr lang="en-US" sz="4400" dirty="0">
              <a:latin typeface="Baskerville Old Face" pitchFamily="18" charset="0"/>
            </a:endParaRPr>
          </a:p>
          <a:p>
            <a:pPr>
              <a:buFont typeface="Wingdings" pitchFamily="2" charset="2"/>
              <a:buChar char="Ø"/>
            </a:pPr>
            <a:r>
              <a:rPr lang="en-US" sz="4400" b="1" dirty="0">
                <a:latin typeface="Baskerville Old Face" pitchFamily="18" charset="0"/>
              </a:rPr>
              <a:t>NHD students are better writers, who write with a purpose and real voice, and marshal solid evidence to support their point of view.</a:t>
            </a:r>
            <a:endParaRPr lang="en-US" sz="4400" dirty="0">
              <a:latin typeface="Baskerville Old Face" pitchFamily="18" charset="0"/>
            </a:endParaRPr>
          </a:p>
          <a:p>
            <a:pPr>
              <a:buFont typeface="Wingdings" pitchFamily="2" charset="2"/>
              <a:buChar char="Ø"/>
            </a:pPr>
            <a:r>
              <a:rPr lang="en-US" sz="4400" b="1" dirty="0">
                <a:latin typeface="Baskerville Old Face" pitchFamily="18" charset="0"/>
              </a:rPr>
              <a:t>NHD students are critical thinkers who can digest, analyze and synthesize information.</a:t>
            </a:r>
            <a:endParaRPr lang="en-US" sz="4400" dirty="0">
              <a:latin typeface="Baskerville Old Face" pitchFamily="18" charset="0"/>
            </a:endParaRPr>
          </a:p>
          <a:p>
            <a:pPr>
              <a:buFont typeface="Wingdings" pitchFamily="2" charset="2"/>
              <a:buChar char="Ø"/>
            </a:pPr>
            <a:r>
              <a:rPr lang="en-US" sz="4400" b="1" dirty="0">
                <a:latin typeface="Baskerville Old Face" pitchFamily="18" charset="0"/>
              </a:rPr>
              <a:t>NHD students learn 21st century skills. They learn how to collaborate with team members, talk to experts, manage their time and persevere.</a:t>
            </a:r>
            <a:endParaRPr lang="en-US" sz="4400" dirty="0">
              <a:latin typeface="Baskerville Old Face" pitchFamily="18" charset="0"/>
            </a:endParaRPr>
          </a:p>
          <a:p>
            <a:pPr>
              <a:buFont typeface="Wingdings" pitchFamily="2" charset="2"/>
              <a:buChar char="Ø"/>
            </a:pPr>
            <a:r>
              <a:rPr lang="en-US" sz="4400" b="1" dirty="0">
                <a:latin typeface="Baskerville Old Face" pitchFamily="18" charset="0"/>
              </a:rPr>
              <a:t>NHD has a positive impact among students whose interests in academic subjects may wane in high school.</a:t>
            </a:r>
          </a:p>
          <a:p>
            <a:pPr marL="137160" indent="0">
              <a:buNone/>
            </a:pPr>
            <a:r>
              <a:rPr lang="en-US" sz="4400" b="1" dirty="0">
                <a:latin typeface="Baskerville Old Face" pitchFamily="18" charset="0"/>
              </a:rPr>
              <a:t>                   </a:t>
            </a:r>
          </a:p>
          <a:p>
            <a:pPr marL="137160" indent="0">
              <a:buNone/>
            </a:pPr>
            <a:r>
              <a:rPr lang="en-US" b="1" dirty="0">
                <a:latin typeface="Baskerville Old Face" pitchFamily="18" charset="0"/>
              </a:rPr>
              <a:t>              		                                                </a:t>
            </a:r>
            <a:r>
              <a:rPr lang="en-US" sz="4400" b="1" dirty="0">
                <a:latin typeface="Baskerville Old Face" pitchFamily="18" charset="0"/>
              </a:rPr>
              <a:t>source: www.nhd.org/nhdworks</a:t>
            </a:r>
            <a:endParaRPr lang="en-US" sz="4400" dirty="0">
              <a:latin typeface="Baskerville Old Face" pitchFamily="18" charset="0"/>
            </a:endParaRPr>
          </a:p>
          <a:p>
            <a:endParaRPr lang="en-US" dirty="0"/>
          </a:p>
        </p:txBody>
      </p:sp>
    </p:spTree>
    <p:extLst>
      <p:ext uri="{BB962C8B-B14F-4D97-AF65-F5344CB8AC3E}">
        <p14:creationId xmlns:p14="http://schemas.microsoft.com/office/powerpoint/2010/main" val="384867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20000"/>
                    <a:lumOff val="80000"/>
                  </a:schemeClr>
                </a:solidFill>
                <a:latin typeface="Baskerville Old Face" pitchFamily="18" charset="0"/>
              </a:rPr>
              <a:t>Greater Denver Metro Competition</a:t>
            </a: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a:t>Entry submission</a:t>
            </a:r>
          </a:p>
          <a:p>
            <a:pPr lvl="1">
              <a:buFont typeface="Wingdings" pitchFamily="2" charset="2"/>
              <a:buChar char="Ø"/>
            </a:pPr>
            <a:r>
              <a:rPr lang="en-US" dirty="0"/>
              <a:t>Papers, websites and docs must be pre-submitted. </a:t>
            </a:r>
          </a:p>
          <a:p>
            <a:pPr lvl="2">
              <a:buFont typeface="Wingdings" pitchFamily="2" charset="2"/>
              <a:buChar char="Ø"/>
            </a:pPr>
            <a:r>
              <a:rPr lang="en-US" sz="2400" dirty="0"/>
              <a:t>Papers: 3 copies of the papers (including annotated bibliography) must be submitted online by March 1</a:t>
            </a:r>
            <a:r>
              <a:rPr lang="en-US" sz="2400" baseline="30000" dirty="0"/>
              <a:t>st</a:t>
            </a:r>
            <a:r>
              <a:rPr lang="en-US" sz="2400" dirty="0"/>
              <a:t>.</a:t>
            </a:r>
          </a:p>
          <a:p>
            <a:pPr lvl="2">
              <a:buFont typeface="Wingdings" pitchFamily="2" charset="2"/>
              <a:buChar char="Ø"/>
            </a:pPr>
            <a:r>
              <a:rPr lang="en-US" sz="2400" dirty="0"/>
              <a:t>Websites must be finalized AND PUBLISHED by March 1</a:t>
            </a:r>
            <a:r>
              <a:rPr lang="en-US" sz="2400" baseline="30000" dirty="0"/>
              <a:t>st</a:t>
            </a:r>
            <a:r>
              <a:rPr lang="en-US" sz="2400" dirty="0"/>
              <a:t>.  They will be locked at midnight on March 1st. Once they are locked, they cannot be unlocked. The URL must be submitted at the time of registration.</a:t>
            </a:r>
          </a:p>
          <a:p>
            <a:pPr lvl="2">
              <a:buFont typeface="Wingdings" pitchFamily="2" charset="2"/>
              <a:buChar char="Ø"/>
            </a:pPr>
            <a:r>
              <a:rPr lang="en-US" sz="2400" dirty="0"/>
              <a:t>Documentaries must be uploaded and submitted by March 1</a:t>
            </a:r>
            <a:r>
              <a:rPr lang="en-US" sz="2400" baseline="30000" dirty="0"/>
              <a:t>st</a:t>
            </a:r>
            <a:r>
              <a:rPr lang="en-US" sz="2400" dirty="0"/>
              <a:t>. More details will be available soon.</a:t>
            </a:r>
          </a:p>
          <a:p>
            <a:pPr lvl="2">
              <a:buFont typeface="Wingdings" pitchFamily="2" charset="2"/>
              <a:buChar char="Ø"/>
            </a:pPr>
            <a:endParaRPr lang="en-US" dirty="0"/>
          </a:p>
          <a:p>
            <a:pPr marL="585216" lvl="1" indent="0">
              <a:buNone/>
            </a:pPr>
            <a:endParaRPr lang="en-US" dirty="0"/>
          </a:p>
          <a:p>
            <a:pPr>
              <a:buFont typeface="Wingdings" pitchFamily="2" charset="2"/>
              <a:buChar char="Ø"/>
            </a:pPr>
            <a:endParaRPr lang="en-US" dirty="0"/>
          </a:p>
        </p:txBody>
      </p:sp>
    </p:spTree>
    <p:extLst>
      <p:ext uri="{BB962C8B-B14F-4D97-AF65-F5344CB8AC3E}">
        <p14:creationId xmlns:p14="http://schemas.microsoft.com/office/powerpoint/2010/main" val="370639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20000"/>
                    <a:lumOff val="80000"/>
                  </a:schemeClr>
                </a:solidFill>
                <a:latin typeface="Baskerville Old Face" pitchFamily="18" charset="0"/>
              </a:rPr>
              <a:t>Greater Denver Metro Competition</a:t>
            </a:r>
          </a:p>
        </p:txBody>
      </p:sp>
      <p:sp>
        <p:nvSpPr>
          <p:cNvPr id="3" name="Content Placeholder 2"/>
          <p:cNvSpPr>
            <a:spLocks noGrp="1"/>
          </p:cNvSpPr>
          <p:nvPr>
            <p:ph idx="1"/>
          </p:nvPr>
        </p:nvSpPr>
        <p:spPr/>
        <p:txBody>
          <a:bodyPr/>
          <a:lstStyle/>
          <a:p>
            <a:pPr>
              <a:buFont typeface="Wingdings" pitchFamily="2" charset="2"/>
              <a:buChar char="Ø"/>
            </a:pPr>
            <a:r>
              <a:rPr lang="en-US" dirty="0"/>
              <a:t>Entry submission</a:t>
            </a:r>
          </a:p>
          <a:p>
            <a:pPr lvl="1">
              <a:buFont typeface="Wingdings" pitchFamily="2" charset="2"/>
              <a:buChar char="Ø"/>
            </a:pPr>
            <a:r>
              <a:rPr lang="en-US" dirty="0"/>
              <a:t>Exhibits</a:t>
            </a:r>
          </a:p>
          <a:p>
            <a:pPr lvl="2">
              <a:buFont typeface="Wingdings" pitchFamily="2" charset="2"/>
              <a:buChar char="Ø"/>
            </a:pPr>
            <a:r>
              <a:rPr lang="en-US" dirty="0"/>
              <a:t>Exhibits are displayed at the school on the day of the contest. They must remain in place until the conclusion of final round judging.</a:t>
            </a:r>
          </a:p>
          <a:p>
            <a:pPr marL="573087" lvl="2" indent="0">
              <a:buNone/>
            </a:pPr>
            <a:endParaRPr lang="en-US" sz="2400" dirty="0"/>
          </a:p>
          <a:p>
            <a:pPr marL="914400" lvl="2" indent="-341313">
              <a:buFont typeface="Wingdings" pitchFamily="2" charset="2"/>
              <a:buChar char="Ø"/>
            </a:pPr>
            <a:r>
              <a:rPr lang="en-US" sz="2400" dirty="0"/>
              <a:t>Performances</a:t>
            </a:r>
          </a:p>
          <a:p>
            <a:pPr marL="1133856" lvl="3" indent="-341313">
              <a:buFont typeface="Wingdings" pitchFamily="2" charset="2"/>
              <a:buChar char="Ø"/>
            </a:pPr>
            <a:r>
              <a:rPr lang="en-US" dirty="0"/>
              <a:t>Performances are presented live. All students must be present. All students who worked on the project must play a part in the performance.</a:t>
            </a:r>
          </a:p>
          <a:p>
            <a:pPr marL="1133856" lvl="3" indent="-341313">
              <a:buFont typeface="Wingdings" pitchFamily="2" charset="2"/>
              <a:buChar char="Ø"/>
            </a:pPr>
            <a:r>
              <a:rPr lang="en-US" dirty="0"/>
              <a:t>Should a final round be necessary, students must be available to present to the judges in the final round.</a:t>
            </a:r>
          </a:p>
          <a:p>
            <a:pPr marL="1133856" lvl="3" indent="-341313">
              <a:buFont typeface="Wingdings" pitchFamily="2" charset="2"/>
              <a:buChar char="Ø"/>
            </a:pPr>
            <a:endParaRPr lang="en-US" dirty="0"/>
          </a:p>
          <a:p>
            <a:pPr marL="1133856" lvl="3" indent="-341313">
              <a:buFont typeface="Wingdings" pitchFamily="2" charset="2"/>
              <a:buChar char="Ø"/>
            </a:pPr>
            <a:endParaRPr lang="en-US" dirty="0"/>
          </a:p>
          <a:p>
            <a:pPr lvl="2">
              <a:buFont typeface="Wingdings" pitchFamily="2" charset="2"/>
              <a:buChar char="Ø"/>
            </a:pPr>
            <a:endParaRPr lang="en-US" dirty="0"/>
          </a:p>
          <a:p>
            <a:pPr lvl="2">
              <a:buFont typeface="Wingdings" pitchFamily="2" charset="2"/>
              <a:buChar char="Ø"/>
            </a:pPr>
            <a:endParaRPr lang="en-US" dirty="0"/>
          </a:p>
          <a:p>
            <a:pPr marL="585216" lvl="1" indent="0">
              <a:buNone/>
            </a:pPr>
            <a:endParaRPr lang="en-US" dirty="0"/>
          </a:p>
          <a:p>
            <a:pPr>
              <a:buFont typeface="Wingdings" pitchFamily="2" charset="2"/>
              <a:buChar char="Ø"/>
            </a:pPr>
            <a:endParaRPr lang="en-US" dirty="0"/>
          </a:p>
        </p:txBody>
      </p:sp>
    </p:spTree>
    <p:extLst>
      <p:ext uri="{BB962C8B-B14F-4D97-AF65-F5344CB8AC3E}">
        <p14:creationId xmlns:p14="http://schemas.microsoft.com/office/powerpoint/2010/main" val="28307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20000"/>
                    <a:lumOff val="80000"/>
                  </a:schemeClr>
                </a:solidFill>
                <a:latin typeface="Baskerville Old Face" pitchFamily="18" charset="0"/>
              </a:rPr>
              <a:t>Greater Denver Metro Competition</a:t>
            </a: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a:t>Entry submission</a:t>
            </a:r>
          </a:p>
          <a:p>
            <a:pPr marL="1133856" lvl="3" indent="-341313">
              <a:buFont typeface="Wingdings" pitchFamily="2" charset="2"/>
              <a:buChar char="Ø"/>
            </a:pPr>
            <a:r>
              <a:rPr lang="en-US" sz="2400" dirty="0"/>
              <a:t>Documentaries</a:t>
            </a:r>
          </a:p>
          <a:p>
            <a:pPr marL="1325880" lvl="4" indent="-341313">
              <a:buFont typeface="Wingdings" pitchFamily="2" charset="2"/>
              <a:buChar char="Ø"/>
            </a:pPr>
            <a:r>
              <a:rPr lang="en-US" sz="2400" dirty="0"/>
              <a:t>All documentaries must be submitted on DVD.</a:t>
            </a:r>
          </a:p>
          <a:p>
            <a:pPr marL="1325880" lvl="4" indent="-341313">
              <a:buFont typeface="Wingdings" pitchFamily="2" charset="2"/>
              <a:buChar char="Ø"/>
            </a:pPr>
            <a:r>
              <a:rPr lang="en-US" sz="2400" dirty="0"/>
              <a:t>Some DVDs might not run on all equipment. Please have students test their DVD on several players (computer, DVD player, etc.) prior to the contest.</a:t>
            </a:r>
          </a:p>
          <a:p>
            <a:pPr marL="1325880" lvl="4" indent="-341313">
              <a:buFont typeface="Wingdings" pitchFamily="2" charset="2"/>
              <a:buChar char="Ø"/>
            </a:pPr>
            <a:r>
              <a:rPr lang="en-US" sz="2400" dirty="0"/>
              <a:t>Students should bring a computer that will play their DVD if the school equipment will not run it.</a:t>
            </a:r>
          </a:p>
          <a:p>
            <a:pPr marL="1325880" lvl="4" indent="-341313">
              <a:buFont typeface="Wingdings" pitchFamily="2" charset="2"/>
              <a:buChar char="Ø"/>
            </a:pPr>
            <a:r>
              <a:rPr lang="en-US" sz="2400" dirty="0"/>
              <a:t>A copy of the DVD must be left with the judges. Students will not be required to be present for the final round of judging.</a:t>
            </a:r>
          </a:p>
          <a:p>
            <a:pPr marL="1133856" lvl="3" indent="-341313">
              <a:buFont typeface="Wingdings" pitchFamily="2" charset="2"/>
              <a:buChar char="Ø"/>
            </a:pPr>
            <a:endParaRPr lang="en-US" dirty="0"/>
          </a:p>
          <a:p>
            <a:pPr lvl="2">
              <a:buFont typeface="Wingdings" pitchFamily="2" charset="2"/>
              <a:buChar char="Ø"/>
            </a:pPr>
            <a:endParaRPr lang="en-US" dirty="0"/>
          </a:p>
          <a:p>
            <a:pPr lvl="2">
              <a:buFont typeface="Wingdings" pitchFamily="2" charset="2"/>
              <a:buChar char="Ø"/>
            </a:pPr>
            <a:endParaRPr lang="en-US" dirty="0"/>
          </a:p>
          <a:p>
            <a:pPr marL="585216" lvl="1" indent="0">
              <a:buNone/>
            </a:pPr>
            <a:endParaRPr lang="en-US" dirty="0"/>
          </a:p>
          <a:p>
            <a:pPr>
              <a:buFont typeface="Wingdings" pitchFamily="2" charset="2"/>
              <a:buChar char="Ø"/>
            </a:pPr>
            <a:endParaRPr lang="en-US" dirty="0"/>
          </a:p>
        </p:txBody>
      </p:sp>
    </p:spTree>
    <p:extLst>
      <p:ext uri="{BB962C8B-B14F-4D97-AF65-F5344CB8AC3E}">
        <p14:creationId xmlns:p14="http://schemas.microsoft.com/office/powerpoint/2010/main" val="39724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9600" dirty="0"/>
              <a:t>Good Luck!</a:t>
            </a:r>
          </a:p>
        </p:txBody>
      </p:sp>
    </p:spTree>
    <p:extLst>
      <p:ext uri="{BB962C8B-B14F-4D97-AF65-F5344CB8AC3E}">
        <p14:creationId xmlns:p14="http://schemas.microsoft.com/office/powerpoint/2010/main" val="116372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chemeClr val="bg2">
                    <a:lumMod val="20000"/>
                    <a:lumOff val="80000"/>
                  </a:schemeClr>
                </a:solidFill>
                <a:latin typeface="Baskerville Old Face" pitchFamily="18" charset="0"/>
              </a:rPr>
              <a:t>The Nuts and Bolts of </a:t>
            </a:r>
            <a:br>
              <a:rPr lang="en-US" dirty="0">
                <a:solidFill>
                  <a:schemeClr val="bg2">
                    <a:lumMod val="20000"/>
                    <a:lumOff val="80000"/>
                  </a:schemeClr>
                </a:solidFill>
                <a:latin typeface="Baskerville Old Face" pitchFamily="18" charset="0"/>
              </a:rPr>
            </a:br>
            <a:r>
              <a:rPr lang="en-US" dirty="0">
                <a:solidFill>
                  <a:schemeClr val="bg2">
                    <a:lumMod val="20000"/>
                    <a:lumOff val="80000"/>
                  </a:schemeClr>
                </a:solidFill>
                <a:latin typeface="Baskerville Old Face" pitchFamily="18" charset="0"/>
              </a:rPr>
              <a:t>National History Day</a:t>
            </a:r>
          </a:p>
        </p:txBody>
      </p:sp>
      <p:sp>
        <p:nvSpPr>
          <p:cNvPr id="5" name="Content Placeholder 4"/>
          <p:cNvSpPr>
            <a:spLocks noGrp="1"/>
          </p:cNvSpPr>
          <p:nvPr>
            <p:ph idx="1"/>
          </p:nvPr>
        </p:nvSpPr>
        <p:spPr/>
        <p:txBody>
          <a:bodyPr>
            <a:normAutofit/>
          </a:bodyPr>
          <a:lstStyle/>
          <a:p>
            <a:pPr>
              <a:buFont typeface="Wingdings" pitchFamily="2" charset="2"/>
              <a:buChar char="Ø"/>
            </a:pPr>
            <a:r>
              <a:rPr lang="en-US" dirty="0">
                <a:latin typeface="Baskerville Old Face" pitchFamily="18" charset="0"/>
              </a:rPr>
              <a:t>Jr. and Sr. Division</a:t>
            </a:r>
          </a:p>
          <a:p>
            <a:pPr>
              <a:buFont typeface="Wingdings" pitchFamily="2" charset="2"/>
              <a:buChar char="Ø"/>
            </a:pPr>
            <a:r>
              <a:rPr lang="en-US" dirty="0">
                <a:latin typeface="Baskerville Old Face" pitchFamily="18" charset="0"/>
              </a:rPr>
              <a:t>Individual and Group projects</a:t>
            </a:r>
          </a:p>
          <a:p>
            <a:pPr>
              <a:buFont typeface="Wingdings" pitchFamily="2" charset="2"/>
              <a:buChar char="Ø"/>
            </a:pPr>
            <a:r>
              <a:rPr lang="en-US" dirty="0">
                <a:latin typeface="Baskerville Old Face" pitchFamily="18" charset="0"/>
              </a:rPr>
              <a:t>Five project categories</a:t>
            </a:r>
          </a:p>
          <a:p>
            <a:pPr lvl="1">
              <a:buFont typeface="Wingdings" pitchFamily="2" charset="2"/>
              <a:buChar char="Ø"/>
            </a:pPr>
            <a:r>
              <a:rPr lang="en-US" sz="2800" dirty="0">
                <a:latin typeface="Baskerville Old Face" pitchFamily="18" charset="0"/>
              </a:rPr>
              <a:t>Documentary Film</a:t>
            </a:r>
          </a:p>
          <a:p>
            <a:pPr lvl="1">
              <a:buFont typeface="Wingdings" pitchFamily="2" charset="2"/>
              <a:buChar char="Ø"/>
            </a:pPr>
            <a:r>
              <a:rPr lang="en-US" sz="2800" dirty="0">
                <a:latin typeface="Baskerville Old Face" pitchFamily="18" charset="0"/>
              </a:rPr>
              <a:t>Tabletop Exhibit</a:t>
            </a:r>
          </a:p>
          <a:p>
            <a:pPr lvl="1">
              <a:buFont typeface="Wingdings" pitchFamily="2" charset="2"/>
              <a:buChar char="Ø"/>
            </a:pPr>
            <a:r>
              <a:rPr lang="en-US" sz="2800" dirty="0">
                <a:latin typeface="Baskerville Old Face" pitchFamily="18" charset="0"/>
              </a:rPr>
              <a:t>Research Paper</a:t>
            </a:r>
          </a:p>
          <a:p>
            <a:pPr lvl="1">
              <a:buFont typeface="Wingdings" pitchFamily="2" charset="2"/>
              <a:buChar char="Ø"/>
            </a:pPr>
            <a:r>
              <a:rPr lang="en-US" sz="2800" dirty="0">
                <a:latin typeface="Baskerville Old Face" pitchFamily="18" charset="0"/>
              </a:rPr>
              <a:t>Performance</a:t>
            </a:r>
          </a:p>
          <a:p>
            <a:pPr lvl="1">
              <a:buFont typeface="Wingdings" pitchFamily="2" charset="2"/>
              <a:buChar char="Ø"/>
            </a:pPr>
            <a:r>
              <a:rPr lang="en-US" sz="2800" dirty="0">
                <a:latin typeface="Baskerville Old Face" pitchFamily="18" charset="0"/>
              </a:rPr>
              <a:t>Website</a:t>
            </a:r>
          </a:p>
        </p:txBody>
      </p:sp>
    </p:spTree>
    <p:extLst>
      <p:ext uri="{BB962C8B-B14F-4D97-AF65-F5344CB8AC3E}">
        <p14:creationId xmlns:p14="http://schemas.microsoft.com/office/powerpoint/2010/main" val="29190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0000"/>
                    <a:lumOff val="80000"/>
                  </a:schemeClr>
                </a:solidFill>
                <a:latin typeface="Baskerville Old Face" pitchFamily="18" charset="0"/>
              </a:rPr>
              <a:t>NHD is what you make it!</a:t>
            </a:r>
          </a:p>
        </p:txBody>
      </p:sp>
      <p:sp>
        <p:nvSpPr>
          <p:cNvPr id="3" name="Content Placeholder 2"/>
          <p:cNvSpPr>
            <a:spLocks noGrp="1"/>
          </p:cNvSpPr>
          <p:nvPr>
            <p:ph idx="1"/>
          </p:nvPr>
        </p:nvSpPr>
        <p:spPr/>
        <p:txBody>
          <a:bodyPr/>
          <a:lstStyle/>
          <a:p>
            <a:pPr>
              <a:buFont typeface="Wingdings" pitchFamily="2" charset="2"/>
              <a:buChar char="Ø"/>
            </a:pPr>
            <a:r>
              <a:rPr lang="en-US" dirty="0">
                <a:latin typeface="Baskerville Old Face" pitchFamily="18" charset="0"/>
              </a:rPr>
              <a:t>Club or enrichment activity</a:t>
            </a:r>
          </a:p>
          <a:p>
            <a:pPr>
              <a:buFont typeface="Wingdings" pitchFamily="2" charset="2"/>
              <a:buChar char="Ø"/>
            </a:pPr>
            <a:r>
              <a:rPr lang="en-US" dirty="0">
                <a:latin typeface="Baskerville Old Face" pitchFamily="18" charset="0"/>
              </a:rPr>
              <a:t>G/T or Special needs project</a:t>
            </a:r>
          </a:p>
          <a:p>
            <a:pPr>
              <a:buFont typeface="Wingdings" pitchFamily="2" charset="2"/>
              <a:buChar char="Ø"/>
            </a:pPr>
            <a:r>
              <a:rPr lang="en-US" dirty="0">
                <a:latin typeface="Baskerville Old Face" pitchFamily="18" charset="0"/>
              </a:rPr>
              <a:t>Unit of study project</a:t>
            </a:r>
          </a:p>
          <a:p>
            <a:pPr>
              <a:buFont typeface="Wingdings" pitchFamily="2" charset="2"/>
              <a:buChar char="Ø"/>
            </a:pPr>
            <a:r>
              <a:rPr lang="en-US" dirty="0">
                <a:latin typeface="Baskerville Old Face" pitchFamily="18" charset="0"/>
              </a:rPr>
              <a:t>Long-term integrated project</a:t>
            </a:r>
          </a:p>
          <a:p>
            <a:pPr>
              <a:buFont typeface="Wingdings" pitchFamily="2" charset="2"/>
              <a:buChar char="Ø"/>
            </a:pPr>
            <a:r>
              <a:rPr lang="en-US" dirty="0">
                <a:latin typeface="Baskerville Old Face" pitchFamily="18" charset="0"/>
              </a:rPr>
              <a:t>Final project</a:t>
            </a:r>
          </a:p>
          <a:p>
            <a:pPr>
              <a:buFont typeface="Wingdings" pitchFamily="2" charset="2"/>
              <a:buChar char="Ø"/>
            </a:pPr>
            <a:r>
              <a:rPr lang="en-US" dirty="0">
                <a:latin typeface="Baskerville Old Face" pitchFamily="18" charset="0"/>
              </a:rPr>
              <a:t>Challenge project for interested students</a:t>
            </a:r>
          </a:p>
          <a:p>
            <a:endParaRPr lang="en-US" dirty="0">
              <a:latin typeface="Baskerville Old Face" pitchFamily="18" charset="0"/>
            </a:endParaRPr>
          </a:p>
          <a:p>
            <a:pPr marL="137160" indent="0">
              <a:buNone/>
            </a:pPr>
            <a:r>
              <a:rPr lang="en-US" dirty="0">
                <a:latin typeface="Baskerville Old Face" pitchFamily="18" charset="0"/>
              </a:rPr>
              <a:t>Please refer to the ideas in your packet of materials.</a:t>
            </a:r>
          </a:p>
        </p:txBody>
      </p:sp>
    </p:spTree>
    <p:extLst>
      <p:ext uri="{BB962C8B-B14F-4D97-AF65-F5344CB8AC3E}">
        <p14:creationId xmlns:p14="http://schemas.microsoft.com/office/powerpoint/2010/main" val="41133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solidFill>
                  <a:schemeClr val="bg2">
                    <a:lumMod val="20000"/>
                    <a:lumOff val="80000"/>
                  </a:schemeClr>
                </a:solidFill>
                <a:latin typeface="Baskerville Old Face" pitchFamily="18" charset="0"/>
              </a:rPr>
              <a:t>Making History Day Work</a:t>
            </a: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a:t>Create a timeline:</a:t>
            </a:r>
          </a:p>
          <a:p>
            <a:pPr lvl="1">
              <a:buFont typeface="Wingdings" pitchFamily="2" charset="2"/>
              <a:buChar char="Ø"/>
            </a:pPr>
            <a:r>
              <a:rPr lang="en-US" dirty="0"/>
              <a:t>Begin with the contest date and work backwards</a:t>
            </a:r>
          </a:p>
          <a:p>
            <a:pPr lvl="1">
              <a:buFont typeface="Wingdings" pitchFamily="2" charset="2"/>
              <a:buChar char="Ø"/>
            </a:pPr>
            <a:r>
              <a:rPr lang="en-US" dirty="0"/>
              <a:t>Consider whether you will need to have a local contest.</a:t>
            </a:r>
          </a:p>
          <a:p>
            <a:pPr lvl="2">
              <a:buFont typeface="Wingdings" pitchFamily="2" charset="2"/>
              <a:buChar char="Ø"/>
            </a:pPr>
            <a:r>
              <a:rPr lang="en-US" dirty="0"/>
              <a:t>Greater Denver Metro limits  entries to 3 per category per school. Encourage your students to diversify.</a:t>
            </a:r>
          </a:p>
          <a:p>
            <a:pPr lvl="2">
              <a:buFont typeface="Wingdings" pitchFamily="2" charset="2"/>
              <a:buChar char="Ø"/>
            </a:pPr>
            <a:endParaRPr lang="en-US" dirty="0"/>
          </a:p>
          <a:p>
            <a:pPr marL="917575" lvl="2" indent="-342900">
              <a:buFont typeface="Wingdings" pitchFamily="2" charset="2"/>
              <a:buChar char="Ø"/>
            </a:pPr>
            <a:r>
              <a:rPr lang="en-US" sz="2400" dirty="0"/>
              <a:t>Set benchmarks dates and student/teacher consultations</a:t>
            </a:r>
          </a:p>
          <a:p>
            <a:pPr marL="1137031" lvl="3" indent="-342900">
              <a:buFont typeface="Wingdings" pitchFamily="2" charset="2"/>
              <a:buChar char="Ø"/>
            </a:pPr>
            <a:r>
              <a:rPr lang="en-US" dirty="0"/>
              <a:t>Something should be due at each consultation</a:t>
            </a:r>
          </a:p>
          <a:p>
            <a:pPr marL="794131" lvl="3" indent="0">
              <a:buNone/>
            </a:pPr>
            <a:endParaRPr lang="en-US" dirty="0"/>
          </a:p>
          <a:p>
            <a:pPr marL="917575" lvl="3" indent="-342900">
              <a:buFont typeface="Wingdings" pitchFamily="2" charset="2"/>
              <a:buChar char="Ø"/>
            </a:pPr>
            <a:r>
              <a:rPr lang="en-US" sz="2400" dirty="0"/>
              <a:t>Remember to work in an evaluation</a:t>
            </a:r>
          </a:p>
          <a:p>
            <a:pPr marL="1075119" lvl="3" indent="-280988">
              <a:buFont typeface="Wingdings" pitchFamily="2" charset="2"/>
              <a:buChar char="§"/>
            </a:pPr>
            <a:endParaRPr lang="en-US" dirty="0"/>
          </a:p>
          <a:p>
            <a:pPr marL="1075119" lvl="3" indent="-280988">
              <a:buFont typeface="Wingdings" pitchFamily="2" charset="2"/>
              <a:buChar char="§"/>
            </a:pPr>
            <a:endParaRPr lang="en-US" dirty="0"/>
          </a:p>
          <a:p>
            <a:pPr marL="905256" lvl="2" indent="0">
              <a:buNone/>
            </a:pPr>
            <a:endParaRPr lang="en-US" dirty="0"/>
          </a:p>
        </p:txBody>
      </p:sp>
    </p:spTree>
    <p:extLst>
      <p:ext uri="{BB962C8B-B14F-4D97-AF65-F5344CB8AC3E}">
        <p14:creationId xmlns:p14="http://schemas.microsoft.com/office/powerpoint/2010/main" val="199115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0000"/>
                    <a:lumOff val="80000"/>
                  </a:schemeClr>
                </a:solidFill>
                <a:latin typeface="Baskerville Old Face" pitchFamily="18" charset="0"/>
              </a:rPr>
              <a:t>Group or Individual?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6248572"/>
              </p:ext>
            </p:extLst>
          </p:nvPr>
        </p:nvGraphicFramePr>
        <p:xfrm>
          <a:off x="304800" y="1295400"/>
          <a:ext cx="8610600" cy="3967480"/>
        </p:xfrm>
        <a:graphic>
          <a:graphicData uri="http://schemas.openxmlformats.org/drawingml/2006/table">
            <a:tbl>
              <a:tblPr firstRow="1" bandRow="1">
                <a:tableStyleId>{2D5ABB26-0587-4C30-8999-92F81FD0307C}</a:tableStyleId>
              </a:tblPr>
              <a:tblGrid>
                <a:gridCol w="1514827">
                  <a:extLst>
                    <a:ext uri="{9D8B030D-6E8A-4147-A177-3AD203B41FA5}">
                      <a16:colId xmlns:a16="http://schemas.microsoft.com/office/drawing/2014/main" val="20000"/>
                    </a:ext>
                  </a:extLst>
                </a:gridCol>
                <a:gridCol w="3587750">
                  <a:extLst>
                    <a:ext uri="{9D8B030D-6E8A-4147-A177-3AD203B41FA5}">
                      <a16:colId xmlns:a16="http://schemas.microsoft.com/office/drawing/2014/main" val="20001"/>
                    </a:ext>
                  </a:extLst>
                </a:gridCol>
                <a:gridCol w="3508023">
                  <a:extLst>
                    <a:ext uri="{9D8B030D-6E8A-4147-A177-3AD203B41FA5}">
                      <a16:colId xmlns:a16="http://schemas.microsoft.com/office/drawing/2014/main" val="20002"/>
                    </a:ext>
                  </a:extLst>
                </a:gridCol>
              </a:tblGrid>
              <a:tr h="370840">
                <a:tc>
                  <a:txBody>
                    <a:bodyPr/>
                    <a:lstStyle/>
                    <a:p>
                      <a:pPr marL="285750" indent="-285750">
                        <a:buFont typeface="Wingdings" pitchFamily="2" charset="2"/>
                        <a:buChar char="Ø"/>
                      </a:pPr>
                      <a:endParaRPr lang="en-US" sz="1600" dirty="0">
                        <a:solidFill>
                          <a:schemeClr val="bg1"/>
                        </a:solidFill>
                        <a:latin typeface="Baskerville Old Face" pitchFamily="18" charset="0"/>
                      </a:endParaRPr>
                    </a:p>
                  </a:txBody>
                  <a:tcPr>
                    <a:solidFill>
                      <a:schemeClr val="bg2">
                        <a:lumMod val="20000"/>
                        <a:lumOff val="80000"/>
                      </a:schemeClr>
                    </a:solidFill>
                  </a:tcPr>
                </a:tc>
                <a:tc>
                  <a:txBody>
                    <a:bodyPr/>
                    <a:lstStyle/>
                    <a:p>
                      <a:pPr marL="0" indent="0" algn="ctr">
                        <a:buFontTx/>
                        <a:buNone/>
                      </a:pPr>
                      <a:r>
                        <a:rPr lang="en-US" sz="1600" dirty="0">
                          <a:solidFill>
                            <a:schemeClr val="bg1"/>
                          </a:solidFill>
                          <a:latin typeface="Baskerville Old Face" pitchFamily="18" charset="0"/>
                        </a:rPr>
                        <a:t>Pros</a:t>
                      </a:r>
                    </a:p>
                  </a:txBody>
                  <a:tcPr>
                    <a:solidFill>
                      <a:schemeClr val="bg2">
                        <a:lumMod val="20000"/>
                        <a:lumOff val="80000"/>
                      </a:schemeClr>
                    </a:solidFill>
                  </a:tcPr>
                </a:tc>
                <a:tc>
                  <a:txBody>
                    <a:bodyPr/>
                    <a:lstStyle/>
                    <a:p>
                      <a:pPr algn="ctr"/>
                      <a:r>
                        <a:rPr lang="en-US" sz="1600" dirty="0">
                          <a:solidFill>
                            <a:schemeClr val="bg1"/>
                          </a:solidFill>
                          <a:latin typeface="Baskerville Old Face" pitchFamily="18" charset="0"/>
                        </a:rPr>
                        <a:t>Cons</a:t>
                      </a:r>
                    </a:p>
                  </a:txBody>
                  <a:tcPr>
                    <a:solidFill>
                      <a:schemeClr val="bg2">
                        <a:lumMod val="20000"/>
                        <a:lumOff val="80000"/>
                      </a:schemeClr>
                    </a:solidFill>
                  </a:tcPr>
                </a:tc>
                <a:extLst>
                  <a:ext uri="{0D108BD9-81ED-4DB2-BD59-A6C34878D82A}">
                    <a16:rowId xmlns:a16="http://schemas.microsoft.com/office/drawing/2014/main" val="10000"/>
                  </a:ext>
                </a:extLst>
              </a:tr>
              <a:tr h="370840">
                <a:tc>
                  <a:txBody>
                    <a:bodyPr/>
                    <a:lstStyle/>
                    <a:p>
                      <a:pPr marL="285750" indent="-285750">
                        <a:buFont typeface="Wingdings" pitchFamily="2" charset="2"/>
                        <a:buChar char="Ø"/>
                      </a:pPr>
                      <a:r>
                        <a:rPr lang="en-US" sz="1600" dirty="0">
                          <a:solidFill>
                            <a:schemeClr val="bg1"/>
                          </a:solidFill>
                          <a:latin typeface="Baskerville Old Face" pitchFamily="18" charset="0"/>
                        </a:rPr>
                        <a:t>Individual</a:t>
                      </a:r>
                    </a:p>
                  </a:txBody>
                  <a:tcPr>
                    <a:solidFill>
                      <a:schemeClr val="bg2">
                        <a:lumMod val="20000"/>
                        <a:lumOff val="80000"/>
                      </a:schemeClr>
                    </a:solidFill>
                  </a:tcPr>
                </a:tc>
                <a:tc>
                  <a:txBody>
                    <a:bodyPr/>
                    <a:lstStyle/>
                    <a:p>
                      <a:pPr marL="285750" indent="-285750">
                        <a:buFont typeface="Wingdings" pitchFamily="2" charset="2"/>
                        <a:buChar char="Ø"/>
                      </a:pPr>
                      <a:r>
                        <a:rPr lang="en-US" sz="1600" baseline="0" dirty="0">
                          <a:solidFill>
                            <a:schemeClr val="bg1"/>
                          </a:solidFill>
                          <a:latin typeface="Baskerville Old Face" pitchFamily="18" charset="0"/>
                        </a:rPr>
                        <a:t>Student has  independence</a:t>
                      </a:r>
                    </a:p>
                    <a:p>
                      <a:pPr marL="285750" indent="-285750">
                        <a:buFont typeface="Wingdings" pitchFamily="2" charset="2"/>
                        <a:buChar char="Ø"/>
                      </a:pPr>
                      <a:r>
                        <a:rPr lang="en-US" sz="1600" baseline="0" dirty="0">
                          <a:solidFill>
                            <a:schemeClr val="bg1"/>
                          </a:solidFill>
                          <a:latin typeface="Baskerville Old Face" pitchFamily="18" charset="0"/>
                        </a:rPr>
                        <a:t>Decisions are easier</a:t>
                      </a:r>
                    </a:p>
                    <a:p>
                      <a:pPr marL="285750" indent="-285750">
                        <a:buFont typeface="Wingdings" pitchFamily="2" charset="2"/>
                        <a:buChar char="Ø"/>
                      </a:pPr>
                      <a:r>
                        <a:rPr lang="en-US" sz="1600" baseline="0" dirty="0">
                          <a:solidFill>
                            <a:schemeClr val="bg1"/>
                          </a:solidFill>
                          <a:latin typeface="Baskerville Old Face" pitchFamily="18" charset="0"/>
                        </a:rPr>
                        <a:t>Student can work when and where they want</a:t>
                      </a:r>
                    </a:p>
                    <a:p>
                      <a:pPr marL="285750" indent="-285750">
                        <a:buFont typeface="Wingdings" pitchFamily="2" charset="2"/>
                        <a:buChar char="Ø"/>
                      </a:pPr>
                      <a:r>
                        <a:rPr lang="en-US" sz="1600" baseline="0" dirty="0">
                          <a:solidFill>
                            <a:schemeClr val="bg1"/>
                          </a:solidFill>
                          <a:latin typeface="Baskerville Old Face" pitchFamily="18" charset="0"/>
                        </a:rPr>
                        <a:t>There will not be differences in opinion or work ethic</a:t>
                      </a:r>
                    </a:p>
                  </a:txBody>
                  <a:tcPr>
                    <a:solidFill>
                      <a:schemeClr val="bg2">
                        <a:lumMod val="20000"/>
                        <a:lumOff val="80000"/>
                      </a:schemeClr>
                    </a:solidFill>
                  </a:tcPr>
                </a:tc>
                <a:tc>
                  <a:txBody>
                    <a:bodyPr/>
                    <a:lstStyle/>
                    <a:p>
                      <a:pPr marL="285750" indent="-285750">
                        <a:buFont typeface="Wingdings" pitchFamily="2" charset="2"/>
                        <a:buChar char="Ø"/>
                      </a:pPr>
                      <a:r>
                        <a:rPr lang="en-US" sz="1600" dirty="0">
                          <a:solidFill>
                            <a:schemeClr val="bg1"/>
                          </a:solidFill>
                          <a:latin typeface="Baskerville Old Face" pitchFamily="18" charset="0"/>
                        </a:rPr>
                        <a:t>Student</a:t>
                      </a:r>
                      <a:r>
                        <a:rPr lang="en-US" sz="1600" baseline="0" dirty="0">
                          <a:solidFill>
                            <a:schemeClr val="bg1"/>
                          </a:solidFill>
                          <a:latin typeface="Baskerville Old Face" pitchFamily="18" charset="0"/>
                        </a:rPr>
                        <a:t> will be responsible for all costs</a:t>
                      </a:r>
                    </a:p>
                    <a:p>
                      <a:pPr marL="285750" indent="-285750">
                        <a:buFont typeface="Wingdings" pitchFamily="2" charset="2"/>
                        <a:buChar char="Ø"/>
                      </a:pPr>
                      <a:r>
                        <a:rPr lang="en-US" sz="1600" baseline="0" dirty="0">
                          <a:solidFill>
                            <a:schemeClr val="bg1"/>
                          </a:solidFill>
                          <a:latin typeface="Baskerville Old Face" pitchFamily="18" charset="0"/>
                        </a:rPr>
                        <a:t>There is not an opportunity for collaboration</a:t>
                      </a:r>
                    </a:p>
                    <a:p>
                      <a:pPr marL="285750" indent="-285750">
                        <a:buFont typeface="Wingdings" pitchFamily="2" charset="2"/>
                        <a:buChar char="Ø"/>
                      </a:pPr>
                      <a:r>
                        <a:rPr lang="en-US" sz="1600" baseline="0" dirty="0">
                          <a:solidFill>
                            <a:schemeClr val="bg1"/>
                          </a:solidFill>
                          <a:latin typeface="Baskerville Old Face" pitchFamily="18" charset="0"/>
                        </a:rPr>
                        <a:t>Student won’t have a partner to help motivation</a:t>
                      </a:r>
                    </a:p>
                  </a:txBody>
                  <a:tcPr>
                    <a:solidFill>
                      <a:schemeClr val="bg2">
                        <a:lumMod val="20000"/>
                        <a:lumOff val="80000"/>
                      </a:schemeClr>
                    </a:solidFill>
                  </a:tcPr>
                </a:tc>
                <a:extLst>
                  <a:ext uri="{0D108BD9-81ED-4DB2-BD59-A6C34878D82A}">
                    <a16:rowId xmlns:a16="http://schemas.microsoft.com/office/drawing/2014/main" val="10001"/>
                  </a:ext>
                </a:extLst>
              </a:tr>
              <a:tr h="370840">
                <a:tc>
                  <a:txBody>
                    <a:bodyPr/>
                    <a:lstStyle/>
                    <a:p>
                      <a:r>
                        <a:rPr lang="en-US" sz="1600" dirty="0">
                          <a:solidFill>
                            <a:schemeClr val="bg1"/>
                          </a:solidFill>
                          <a:latin typeface="Baskerville Old Face" pitchFamily="18" charset="0"/>
                        </a:rPr>
                        <a:t>Group</a:t>
                      </a:r>
                    </a:p>
                  </a:txBody>
                  <a:tcPr>
                    <a:solidFill>
                      <a:schemeClr val="bg2">
                        <a:lumMod val="20000"/>
                        <a:lumOff val="80000"/>
                      </a:schemeClr>
                    </a:solidFill>
                  </a:tcPr>
                </a:tc>
                <a:tc>
                  <a:txBody>
                    <a:bodyPr/>
                    <a:lstStyle/>
                    <a:p>
                      <a:pPr marL="285750" indent="-285750">
                        <a:buFont typeface="Wingdings" pitchFamily="2" charset="2"/>
                        <a:buChar char="Ø"/>
                      </a:pPr>
                      <a:r>
                        <a:rPr lang="en-US" sz="1600" dirty="0">
                          <a:solidFill>
                            <a:schemeClr val="bg1"/>
                          </a:solidFill>
                          <a:latin typeface="Baskerville Old Face" pitchFamily="18" charset="0"/>
                        </a:rPr>
                        <a:t>Students improve</a:t>
                      </a:r>
                      <a:r>
                        <a:rPr lang="en-US" sz="1600" baseline="0" dirty="0">
                          <a:solidFill>
                            <a:schemeClr val="bg1"/>
                          </a:solidFill>
                          <a:latin typeface="Baskerville Old Face" pitchFamily="18" charset="0"/>
                        </a:rPr>
                        <a:t> collaborative skills</a:t>
                      </a:r>
                    </a:p>
                    <a:p>
                      <a:pPr marL="285750" indent="-285750">
                        <a:buFont typeface="Wingdings" pitchFamily="2" charset="2"/>
                        <a:buChar char="Ø"/>
                      </a:pPr>
                      <a:r>
                        <a:rPr lang="en-US" sz="1600" baseline="0" dirty="0">
                          <a:solidFill>
                            <a:schemeClr val="bg1"/>
                          </a:solidFill>
                          <a:latin typeface="Baskerville Old Face" pitchFamily="18" charset="0"/>
                        </a:rPr>
                        <a:t>Students share project costs</a:t>
                      </a:r>
                    </a:p>
                    <a:p>
                      <a:pPr marL="285750" indent="-285750">
                        <a:buFont typeface="Wingdings" pitchFamily="2" charset="2"/>
                        <a:buChar char="Ø"/>
                      </a:pPr>
                      <a:r>
                        <a:rPr lang="en-US" sz="1600" baseline="0" dirty="0">
                          <a:solidFill>
                            <a:schemeClr val="bg1"/>
                          </a:solidFill>
                          <a:latin typeface="Baskerville Old Face" pitchFamily="18" charset="0"/>
                        </a:rPr>
                        <a:t>Students help each other with decision-making</a:t>
                      </a:r>
                    </a:p>
                    <a:p>
                      <a:pPr marL="285750" indent="-285750">
                        <a:buFont typeface="Wingdings" pitchFamily="2" charset="2"/>
                        <a:buChar char="Ø"/>
                      </a:pPr>
                      <a:r>
                        <a:rPr lang="en-US" sz="1600" baseline="0" dirty="0">
                          <a:solidFill>
                            <a:schemeClr val="bg1"/>
                          </a:solidFill>
                          <a:latin typeface="Baskerville Old Face" pitchFamily="18" charset="0"/>
                        </a:rPr>
                        <a:t>Group members can draw on one another’s strengths</a:t>
                      </a:r>
                      <a:endParaRPr lang="en-US" sz="1600" dirty="0">
                        <a:solidFill>
                          <a:schemeClr val="bg1"/>
                        </a:solidFill>
                        <a:latin typeface="Baskerville Old Face" pitchFamily="18" charset="0"/>
                      </a:endParaRPr>
                    </a:p>
                  </a:txBody>
                  <a:tcPr>
                    <a:solidFill>
                      <a:schemeClr val="bg2">
                        <a:lumMod val="20000"/>
                        <a:lumOff val="80000"/>
                      </a:schemeClr>
                    </a:solidFill>
                  </a:tcPr>
                </a:tc>
                <a:tc>
                  <a:txBody>
                    <a:bodyPr/>
                    <a:lstStyle/>
                    <a:p>
                      <a:pPr marL="285750" indent="-285750">
                        <a:buFont typeface="Wingdings" pitchFamily="2" charset="2"/>
                        <a:buChar char="Ø"/>
                      </a:pPr>
                      <a:r>
                        <a:rPr lang="en-US" sz="1600" dirty="0">
                          <a:solidFill>
                            <a:schemeClr val="bg1"/>
                          </a:solidFill>
                          <a:latin typeface="Baskerville Old Face" pitchFamily="18" charset="0"/>
                        </a:rPr>
                        <a:t>Students</a:t>
                      </a:r>
                      <a:r>
                        <a:rPr lang="en-US" sz="1600" baseline="0" dirty="0">
                          <a:solidFill>
                            <a:schemeClr val="bg1"/>
                          </a:solidFill>
                          <a:latin typeface="Baskerville Old Face" pitchFamily="18" charset="0"/>
                        </a:rPr>
                        <a:t> might have difficulty scheduling times to work</a:t>
                      </a:r>
                    </a:p>
                    <a:p>
                      <a:pPr marL="285750" indent="-285750">
                        <a:buFont typeface="Wingdings" pitchFamily="2" charset="2"/>
                        <a:buChar char="Ø"/>
                      </a:pPr>
                      <a:r>
                        <a:rPr lang="en-US" sz="1600" baseline="0" dirty="0">
                          <a:solidFill>
                            <a:schemeClr val="bg1"/>
                          </a:solidFill>
                          <a:latin typeface="Baskerville Old Face" pitchFamily="18" charset="0"/>
                        </a:rPr>
                        <a:t>Group members might have different opinions</a:t>
                      </a:r>
                    </a:p>
                    <a:p>
                      <a:pPr marL="285750" indent="-285750">
                        <a:buFont typeface="Wingdings" pitchFamily="2" charset="2"/>
                        <a:buChar char="Ø"/>
                      </a:pPr>
                      <a:r>
                        <a:rPr lang="en-US" sz="1600" baseline="0" dirty="0">
                          <a:solidFill>
                            <a:schemeClr val="bg1"/>
                          </a:solidFill>
                          <a:latin typeface="Baskerville Old Face" pitchFamily="18" charset="0"/>
                        </a:rPr>
                        <a:t>Students in a group might have work ethic differences</a:t>
                      </a:r>
                    </a:p>
                    <a:p>
                      <a:pPr marL="285750" indent="-285750">
                        <a:buFont typeface="Wingdings" pitchFamily="2" charset="2"/>
                        <a:buChar char="Ø"/>
                      </a:pPr>
                      <a:r>
                        <a:rPr lang="en-US" sz="1600" baseline="0" dirty="0">
                          <a:solidFill>
                            <a:schemeClr val="bg1"/>
                          </a:solidFill>
                          <a:latin typeface="Baskerville Old Face" pitchFamily="18" charset="0"/>
                        </a:rPr>
                        <a:t>Group work demands communication</a:t>
                      </a:r>
                      <a:endParaRPr lang="en-US" sz="1600" dirty="0">
                        <a:solidFill>
                          <a:schemeClr val="bg1"/>
                        </a:solidFill>
                        <a:latin typeface="Baskerville Old Face" pitchFamily="18" charset="0"/>
                      </a:endParaRPr>
                    </a:p>
                  </a:txBody>
                  <a:tcPr>
                    <a:solidFill>
                      <a:schemeClr val="bg2">
                        <a:lumMod val="20000"/>
                        <a:lumOff val="80000"/>
                      </a:schemeClr>
                    </a:solidFill>
                  </a:tcPr>
                </a:tc>
                <a:extLst>
                  <a:ext uri="{0D108BD9-81ED-4DB2-BD59-A6C34878D82A}">
                    <a16:rowId xmlns:a16="http://schemas.microsoft.com/office/drawing/2014/main" val="10002"/>
                  </a:ext>
                </a:extLst>
              </a:tr>
            </a:tbl>
          </a:graphicData>
        </a:graphic>
      </p:graphicFrame>
      <p:cxnSp>
        <p:nvCxnSpPr>
          <p:cNvPr id="6" name="Straight Connector 5"/>
          <p:cNvCxnSpPr/>
          <p:nvPr/>
        </p:nvCxnSpPr>
        <p:spPr>
          <a:xfrm>
            <a:off x="1828800" y="1295400"/>
            <a:ext cx="0" cy="39624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0" y="1219200"/>
            <a:ext cx="0" cy="39624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 y="1676400"/>
            <a:ext cx="8534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 y="3200400"/>
            <a:ext cx="8610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47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947</TotalTime>
  <Words>2333</Words>
  <Application>Microsoft Office PowerPoint</Application>
  <PresentationFormat>On-screen Show (4:3)</PresentationFormat>
  <Paragraphs>420</Paragraphs>
  <Slides>53</Slides>
  <Notes>0</Notes>
  <HiddenSlides>0</HiddenSlides>
  <MMClips>1</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Apex</vt:lpstr>
      <vt:lpstr>Welcome</vt:lpstr>
      <vt:lpstr>Welcome to National History Day in Colorado</vt:lpstr>
      <vt:lpstr>History Day is…</vt:lpstr>
      <vt:lpstr>Even the President                             Loves NHD</vt:lpstr>
      <vt:lpstr>A recent national study showed…</vt:lpstr>
      <vt:lpstr>The Nuts and Bolts of  National History Day</vt:lpstr>
      <vt:lpstr>NHD is what you make it!</vt:lpstr>
      <vt:lpstr>Making History Day Work</vt:lpstr>
      <vt:lpstr>Group or Individual?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Greater Denver Metro Competition</vt:lpstr>
      <vt:lpstr>Greater Denver Metro Competition</vt:lpstr>
      <vt:lpstr>Greater Denver Metro Competition</vt:lpstr>
      <vt:lpstr>Greater Denver Metro Competition</vt:lpstr>
      <vt:lpstr>Greater Denver Metro Competition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Kory</dc:creator>
  <cp:lastModifiedBy>Kory</cp:lastModifiedBy>
  <cp:revision>66</cp:revision>
  <dcterms:created xsi:type="dcterms:W3CDTF">2012-10-23T21:17:42Z</dcterms:created>
  <dcterms:modified xsi:type="dcterms:W3CDTF">2018-09-21T15:00:52Z</dcterms:modified>
</cp:coreProperties>
</file>